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2" r:id="rId2"/>
  </p:sldMasterIdLst>
  <p:notesMasterIdLst>
    <p:notesMasterId r:id="rId27"/>
  </p:notesMasterIdLst>
  <p:sldIdLst>
    <p:sldId id="267" r:id="rId3"/>
    <p:sldId id="369" r:id="rId4"/>
    <p:sldId id="388" r:id="rId5"/>
    <p:sldId id="389" r:id="rId6"/>
    <p:sldId id="358" r:id="rId7"/>
    <p:sldId id="390" r:id="rId8"/>
    <p:sldId id="391" r:id="rId9"/>
    <p:sldId id="392" r:id="rId10"/>
    <p:sldId id="394" r:id="rId11"/>
    <p:sldId id="396" r:id="rId12"/>
    <p:sldId id="380" r:id="rId13"/>
    <p:sldId id="381" r:id="rId14"/>
    <p:sldId id="383" r:id="rId15"/>
    <p:sldId id="382" r:id="rId16"/>
    <p:sldId id="384" r:id="rId17"/>
    <p:sldId id="385" r:id="rId18"/>
    <p:sldId id="401" r:id="rId19"/>
    <p:sldId id="402" r:id="rId20"/>
    <p:sldId id="404" r:id="rId21"/>
    <p:sldId id="374" r:id="rId22"/>
    <p:sldId id="398" r:id="rId23"/>
    <p:sldId id="400" r:id="rId24"/>
    <p:sldId id="405" r:id="rId25"/>
    <p:sldId id="386" r:id="rId26"/>
  </p:sldIdLst>
  <p:sldSz cx="9144000" cy="6858000" type="screen4x3"/>
  <p:notesSz cx="6797675" cy="9926638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9D0CB"/>
    <a:srgbClr val="000099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784" autoAdjust="0"/>
    <p:restoredTop sz="94365"/>
  </p:normalViewPr>
  <p:slideViewPr>
    <p:cSldViewPr snapToGrid="0" snapToObjects="1">
      <p:cViewPr varScale="1">
        <p:scale>
          <a:sx n="71" d="100"/>
          <a:sy n="71" d="100"/>
        </p:scale>
        <p:origin x="2104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659" cy="496332"/>
          </a:xfrm>
          <a:prstGeom prst="rect">
            <a:avLst/>
          </a:prstGeom>
        </p:spPr>
        <p:txBody>
          <a:bodyPr vert="horz" lIns="95562" tIns="47781" rIns="95562" bIns="47781" rtlCol="0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1"/>
            <a:ext cx="2945659" cy="496332"/>
          </a:xfrm>
          <a:prstGeom prst="rect">
            <a:avLst/>
          </a:prstGeom>
        </p:spPr>
        <p:txBody>
          <a:bodyPr vert="horz" lIns="95562" tIns="47781" rIns="95562" bIns="47781" rtlCol="0"/>
          <a:lstStyle>
            <a:lvl1pPr algn="r">
              <a:defRPr sz="1300"/>
            </a:lvl1pPr>
          </a:lstStyle>
          <a:p>
            <a:fld id="{56DFFB6B-1717-E942-885D-AB52F827A458}" type="datetimeFigureOut">
              <a:rPr lang="de-DE" smtClean="0"/>
              <a:t>15.10.19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562" tIns="47781" rIns="95562" bIns="47781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5562" tIns="47781" rIns="95562" bIns="47781" rtlCol="0"/>
          <a:lstStyle/>
          <a:p>
            <a:pPr lvl="0"/>
            <a:r>
              <a:rPr lang="de-AT"/>
              <a:t>Mastertextformat bearbeiten</a:t>
            </a:r>
          </a:p>
          <a:p>
            <a:pPr lvl="1"/>
            <a:r>
              <a:rPr lang="de-AT"/>
              <a:t>Zweite Ebene</a:t>
            </a:r>
          </a:p>
          <a:p>
            <a:pPr lvl="2"/>
            <a:r>
              <a:rPr lang="de-AT"/>
              <a:t>Dritte Ebene</a:t>
            </a:r>
          </a:p>
          <a:p>
            <a:pPr lvl="3"/>
            <a:r>
              <a:rPr lang="de-AT"/>
              <a:t>Vierte Ebene</a:t>
            </a:r>
          </a:p>
          <a:p>
            <a:pPr lvl="4"/>
            <a:r>
              <a:rPr lang="de-AT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6332"/>
          </a:xfrm>
          <a:prstGeom prst="rect">
            <a:avLst/>
          </a:prstGeom>
        </p:spPr>
        <p:txBody>
          <a:bodyPr vert="horz" lIns="95562" tIns="47781" rIns="95562" bIns="47781" rtlCol="0" anchor="b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6332"/>
          </a:xfrm>
          <a:prstGeom prst="rect">
            <a:avLst/>
          </a:prstGeom>
        </p:spPr>
        <p:txBody>
          <a:bodyPr vert="horz" lIns="95562" tIns="47781" rIns="95562" bIns="47781" rtlCol="0" anchor="b"/>
          <a:lstStyle>
            <a:lvl1pPr algn="r">
              <a:defRPr sz="1300"/>
            </a:lvl1pPr>
          </a:lstStyle>
          <a:p>
            <a:fld id="{9AF30F1E-0252-2445-B0B5-DFE8C9705AD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369114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F30F1E-0252-2445-B0B5-DFE8C9705AD4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42549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F30F1E-0252-2445-B0B5-DFE8C9705AD4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753138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F30F1E-0252-2445-B0B5-DFE8C9705AD4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411234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F30F1E-0252-2445-B0B5-DFE8C9705AD4}" type="slidenum">
              <a:rPr lang="de-DE" smtClean="0"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70774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F30F1E-0252-2445-B0B5-DFE8C9705AD4}" type="slidenum">
              <a:rPr lang="de-DE" smtClean="0"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904584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9" name="Rechteck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8" name="Rechteck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6" name="Rechteck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Rechteck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Untertitel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de-AT"/>
              <a:t>Master-Untertitelformat bearbeiten</a:t>
            </a:r>
            <a:endParaRPr kumimoji="0" lang="en-US" dirty="0"/>
          </a:p>
        </p:txBody>
      </p:sp>
      <p:sp>
        <p:nvSpPr>
          <p:cNvPr id="28" name="Datumsplatzhalt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29A58-661D-9C43-B957-059C8A849706}" type="datetimeFigureOut">
              <a:rPr lang="de-DE" smtClean="0"/>
              <a:t>15.10.19</a:t>
            </a:fld>
            <a:endParaRPr lang="de-DE" dirty="0"/>
          </a:p>
        </p:txBody>
      </p:sp>
      <p:sp>
        <p:nvSpPr>
          <p:cNvPr id="17" name="Fußzeilenplatzhalt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10" name="Rechteck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8" name="Titel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de-AT"/>
              <a:t>Mastertitelformat bearbeiten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de-AT"/>
              <a:t>Mastertitelformat bearbeiten</a:t>
            </a:r>
            <a:endParaRPr kumimoji="0"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de-AT"/>
              <a:t>Mastertextformat bearbeiten</a:t>
            </a:r>
          </a:p>
          <a:p>
            <a:pPr lvl="1" eaLnBrk="1" latinLnBrk="0" hangingPunct="1"/>
            <a:r>
              <a:rPr lang="de-AT"/>
              <a:t>Zweite Ebene</a:t>
            </a:r>
          </a:p>
          <a:p>
            <a:pPr lvl="2" eaLnBrk="1" latinLnBrk="0" hangingPunct="1"/>
            <a:r>
              <a:rPr lang="de-AT"/>
              <a:t>Dritte Ebene</a:t>
            </a:r>
          </a:p>
          <a:p>
            <a:pPr lvl="3" eaLnBrk="1" latinLnBrk="0" hangingPunct="1"/>
            <a:r>
              <a:rPr lang="de-AT"/>
              <a:t>Vierte Ebene</a:t>
            </a:r>
          </a:p>
          <a:p>
            <a:pPr lvl="4" eaLnBrk="1" latinLnBrk="0" hangingPunct="1"/>
            <a:r>
              <a:rPr lang="de-AT"/>
              <a:t>Fünfte Ebene</a:t>
            </a:r>
            <a:endParaRPr kumimoji="0"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29A58-661D-9C43-B957-059C8A849706}" type="datetimeFigureOut">
              <a:rPr lang="de-DE" smtClean="0"/>
              <a:t>15.10.19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/>
          <a:lstStyle/>
          <a:p>
            <a:fld id="{55AC9BFD-4C5C-2D41-AB43-3F9AA5B79008}" type="slidenum">
              <a:rPr lang="de-DE" smtClean="0"/>
              <a:t>‹Nr.›</a:t>
            </a:fld>
            <a:endParaRPr lang="de-DE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kaler Titel und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8" name="Rechteck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Rechteck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Rechteck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1" name="Rechteck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Rechteck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Gerade Verbindung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4" name="Oval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5" name="Oval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  <a:prstGeom prst="rect">
            <a:avLst/>
          </a:prstGeom>
        </p:spPr>
        <p:txBody>
          <a:bodyPr/>
          <a:lstStyle/>
          <a:p>
            <a:fld id="{55AC9BFD-4C5C-2D41-AB43-3F9AA5B79008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de-AT"/>
              <a:t>Mastertextformat bearbeiten</a:t>
            </a:r>
          </a:p>
          <a:p>
            <a:pPr lvl="1" eaLnBrk="1" latinLnBrk="0" hangingPunct="1"/>
            <a:r>
              <a:rPr lang="de-AT"/>
              <a:t>Zweite Ebene</a:t>
            </a:r>
          </a:p>
          <a:p>
            <a:pPr lvl="2" eaLnBrk="1" latinLnBrk="0" hangingPunct="1"/>
            <a:r>
              <a:rPr lang="de-AT"/>
              <a:t>Dritte Ebene</a:t>
            </a:r>
          </a:p>
          <a:p>
            <a:pPr lvl="3" eaLnBrk="1" latinLnBrk="0" hangingPunct="1"/>
            <a:r>
              <a:rPr lang="de-AT"/>
              <a:t>Vierte Ebene</a:t>
            </a:r>
          </a:p>
          <a:p>
            <a:pPr lvl="4" eaLnBrk="1" latinLnBrk="0" hangingPunct="1"/>
            <a:r>
              <a:rPr lang="de-AT"/>
              <a:t>Fünfte Ebene</a:t>
            </a:r>
            <a:endParaRPr kumimoji="0"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29A58-661D-9C43-B957-059C8A849706}" type="datetimeFigureOut">
              <a:rPr lang="de-DE" smtClean="0"/>
              <a:t>15.10.19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de-AT"/>
              <a:t>Mastertitelformat bearbeiten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AT"/>
              <a:t>Mastertitelformat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AT"/>
              <a:t>Master-Untertitelformat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0364-EF23-FD4C-A46D-A2AAF20529C8}" type="datetimeFigureOut">
              <a:rPr lang="de-DE" smtClean="0"/>
              <a:t>15.10.19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64CB2-5C8A-DB46-849C-7AF52F775165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939783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AT"/>
              <a:t>Mastertextformat bearbeiten</a:t>
            </a:r>
          </a:p>
          <a:p>
            <a:pPr lvl="1"/>
            <a:r>
              <a:rPr lang="de-AT"/>
              <a:t>Zweite Ebene</a:t>
            </a:r>
          </a:p>
          <a:p>
            <a:pPr lvl="2"/>
            <a:r>
              <a:rPr lang="de-AT"/>
              <a:t>Dritte Ebene</a:t>
            </a:r>
          </a:p>
          <a:p>
            <a:pPr lvl="3"/>
            <a:r>
              <a:rPr lang="de-AT"/>
              <a:t>Vierte Ebene</a:t>
            </a:r>
          </a:p>
          <a:p>
            <a:pPr lvl="4"/>
            <a:r>
              <a:rPr lang="de-AT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0364-EF23-FD4C-A46D-A2AAF20529C8}" type="datetimeFigureOut">
              <a:rPr lang="de-DE" smtClean="0"/>
              <a:t>15.10.19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64CB2-5C8A-DB46-849C-7AF52F775165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789233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AT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AT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0364-EF23-FD4C-A46D-A2AAF20529C8}" type="datetimeFigureOut">
              <a:rPr lang="de-DE" smtClean="0"/>
              <a:t>15.10.19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64CB2-5C8A-DB46-849C-7AF52F775165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98255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AT"/>
              <a:t>Mastertextformat bearbeiten</a:t>
            </a:r>
          </a:p>
          <a:p>
            <a:pPr lvl="1"/>
            <a:r>
              <a:rPr lang="de-AT"/>
              <a:t>Zweite Ebene</a:t>
            </a:r>
          </a:p>
          <a:p>
            <a:pPr lvl="2"/>
            <a:r>
              <a:rPr lang="de-AT"/>
              <a:t>Dritte Ebene</a:t>
            </a:r>
          </a:p>
          <a:p>
            <a:pPr lvl="3"/>
            <a:r>
              <a:rPr lang="de-AT"/>
              <a:t>Vierte Ebene</a:t>
            </a:r>
          </a:p>
          <a:p>
            <a:pPr lvl="4"/>
            <a:r>
              <a:rPr lang="de-AT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AT"/>
              <a:t>Mastertextformat bearbeiten</a:t>
            </a:r>
          </a:p>
          <a:p>
            <a:pPr lvl="1"/>
            <a:r>
              <a:rPr lang="de-AT"/>
              <a:t>Zweite Ebene</a:t>
            </a:r>
          </a:p>
          <a:p>
            <a:pPr lvl="2"/>
            <a:r>
              <a:rPr lang="de-AT"/>
              <a:t>Dritte Ebene</a:t>
            </a:r>
          </a:p>
          <a:p>
            <a:pPr lvl="3"/>
            <a:r>
              <a:rPr lang="de-AT"/>
              <a:t>Vierte Ebene</a:t>
            </a:r>
          </a:p>
          <a:p>
            <a:pPr lvl="4"/>
            <a:r>
              <a:rPr lang="de-AT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0364-EF23-FD4C-A46D-A2AAF20529C8}" type="datetimeFigureOut">
              <a:rPr lang="de-DE" smtClean="0"/>
              <a:t>15.10.19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64CB2-5C8A-DB46-849C-7AF52F775165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372132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AT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AT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AT"/>
              <a:t>Mastertextformat bearbeiten</a:t>
            </a:r>
          </a:p>
          <a:p>
            <a:pPr lvl="1"/>
            <a:r>
              <a:rPr lang="de-AT"/>
              <a:t>Zweite Ebene</a:t>
            </a:r>
          </a:p>
          <a:p>
            <a:pPr lvl="2"/>
            <a:r>
              <a:rPr lang="de-AT"/>
              <a:t>Dritte Ebene</a:t>
            </a:r>
          </a:p>
          <a:p>
            <a:pPr lvl="3"/>
            <a:r>
              <a:rPr lang="de-AT"/>
              <a:t>Vierte Ebene</a:t>
            </a:r>
          </a:p>
          <a:p>
            <a:pPr lvl="4"/>
            <a:r>
              <a:rPr lang="de-AT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AT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AT"/>
              <a:t>Mastertextformat bearbeiten</a:t>
            </a:r>
          </a:p>
          <a:p>
            <a:pPr lvl="1"/>
            <a:r>
              <a:rPr lang="de-AT"/>
              <a:t>Zweite Ebene</a:t>
            </a:r>
          </a:p>
          <a:p>
            <a:pPr lvl="2"/>
            <a:r>
              <a:rPr lang="de-AT"/>
              <a:t>Dritte Ebene</a:t>
            </a:r>
          </a:p>
          <a:p>
            <a:pPr lvl="3"/>
            <a:r>
              <a:rPr lang="de-AT"/>
              <a:t>Vierte Ebene</a:t>
            </a:r>
          </a:p>
          <a:p>
            <a:pPr lvl="4"/>
            <a:r>
              <a:rPr lang="de-AT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0364-EF23-FD4C-A46D-A2AAF20529C8}" type="datetimeFigureOut">
              <a:rPr lang="de-DE" smtClean="0"/>
              <a:t>15.10.19</a:t>
            </a:fld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64CB2-5C8A-DB46-849C-7AF52F775165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05568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/>
              <a:t>Mastertitelformat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0364-EF23-FD4C-A46D-A2AAF20529C8}" type="datetimeFigureOut">
              <a:rPr lang="de-DE" smtClean="0"/>
              <a:t>15.10.19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64CB2-5C8A-DB46-849C-7AF52F775165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238155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0364-EF23-FD4C-A46D-A2AAF20529C8}" type="datetimeFigureOut">
              <a:rPr lang="de-DE" smtClean="0"/>
              <a:t>15.10.19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64CB2-5C8A-DB46-849C-7AF52F775165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870044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AT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AT"/>
              <a:t>Mastertextformat bearbeiten</a:t>
            </a:r>
          </a:p>
          <a:p>
            <a:pPr lvl="1"/>
            <a:r>
              <a:rPr lang="de-AT"/>
              <a:t>Zweite Ebene</a:t>
            </a:r>
          </a:p>
          <a:p>
            <a:pPr lvl="2"/>
            <a:r>
              <a:rPr lang="de-AT"/>
              <a:t>Dritte Ebene</a:t>
            </a:r>
          </a:p>
          <a:p>
            <a:pPr lvl="3"/>
            <a:r>
              <a:rPr lang="de-AT"/>
              <a:t>Vierte Ebene</a:t>
            </a:r>
          </a:p>
          <a:p>
            <a:pPr lvl="4"/>
            <a:r>
              <a:rPr lang="de-AT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AT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0364-EF23-FD4C-A46D-A2AAF20529C8}" type="datetimeFigureOut">
              <a:rPr lang="de-DE" smtClean="0"/>
              <a:t>15.10.19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64CB2-5C8A-DB46-849C-7AF52F775165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212055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de-AT"/>
              <a:t>Mastertitelformat bearbeiten</a:t>
            </a:r>
            <a:endParaRPr kumimoji="0"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29A58-661D-9C43-B957-059C8A849706}" type="datetimeFigureOut">
              <a:rPr lang="de-DE" smtClean="0"/>
              <a:t>15.10.19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8" name="Inhaltsplatzhalter 7"/>
          <p:cNvSpPr>
            <a:spLocks noGrp="1"/>
          </p:cNvSpPr>
          <p:nvPr>
            <p:ph sz="quarter" idx="1"/>
          </p:nvPr>
        </p:nvSpPr>
        <p:spPr>
          <a:xfrm>
            <a:off x="332232" y="1849969"/>
            <a:ext cx="8503920" cy="4422822"/>
          </a:xfrm>
        </p:spPr>
        <p:txBody>
          <a:bodyPr/>
          <a:lstStyle/>
          <a:p>
            <a:pPr lvl="0" eaLnBrk="1" latinLnBrk="0" hangingPunct="1"/>
            <a:r>
              <a:rPr lang="de-AT"/>
              <a:t>Mastertextformat bearbeiten</a:t>
            </a:r>
          </a:p>
          <a:p>
            <a:pPr lvl="1" eaLnBrk="1" latinLnBrk="0" hangingPunct="1"/>
            <a:r>
              <a:rPr lang="de-AT"/>
              <a:t>Zweite Ebene</a:t>
            </a:r>
          </a:p>
          <a:p>
            <a:pPr lvl="2" eaLnBrk="1" latinLnBrk="0" hangingPunct="1"/>
            <a:r>
              <a:rPr lang="de-AT"/>
              <a:t>Dritte Ebene</a:t>
            </a:r>
          </a:p>
          <a:p>
            <a:pPr lvl="3" eaLnBrk="1" latinLnBrk="0" hangingPunct="1"/>
            <a:r>
              <a:rPr lang="de-AT"/>
              <a:t>Vierte Ebene</a:t>
            </a:r>
          </a:p>
          <a:p>
            <a:pPr lvl="4" eaLnBrk="1" latinLnBrk="0" hangingPunct="1"/>
            <a:r>
              <a:rPr lang="de-AT"/>
              <a:t>Fünfte Ebene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AT"/>
              <a:t>Mastertitelformat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AT" dirty="0"/>
              <a:t>Bild auf Platzhalter ziehen oder durch Klicken auf Symbol hinzufügen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AT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0364-EF23-FD4C-A46D-A2AAF20529C8}" type="datetimeFigureOut">
              <a:rPr lang="de-DE" smtClean="0"/>
              <a:t>15.10.19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64CB2-5C8A-DB46-849C-7AF52F775165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007121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AT"/>
              <a:t>Mastertextformat bearbeiten</a:t>
            </a:r>
          </a:p>
          <a:p>
            <a:pPr lvl="1"/>
            <a:r>
              <a:rPr lang="de-AT"/>
              <a:t>Zweite Ebene</a:t>
            </a:r>
          </a:p>
          <a:p>
            <a:pPr lvl="2"/>
            <a:r>
              <a:rPr lang="de-AT"/>
              <a:t>Dritte Ebene</a:t>
            </a:r>
          </a:p>
          <a:p>
            <a:pPr lvl="3"/>
            <a:r>
              <a:rPr lang="de-AT"/>
              <a:t>Vierte Ebene</a:t>
            </a:r>
          </a:p>
          <a:p>
            <a:pPr lvl="4"/>
            <a:r>
              <a:rPr lang="de-AT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0364-EF23-FD4C-A46D-A2AAF20529C8}" type="datetimeFigureOut">
              <a:rPr lang="de-DE" smtClean="0"/>
              <a:t>15.10.19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64CB2-5C8A-DB46-849C-7AF52F775165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615707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AT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AT"/>
              <a:t>Mastertextformat bearbeiten</a:t>
            </a:r>
          </a:p>
          <a:p>
            <a:pPr lvl="1"/>
            <a:r>
              <a:rPr lang="de-AT"/>
              <a:t>Zweite Ebene</a:t>
            </a:r>
          </a:p>
          <a:p>
            <a:pPr lvl="2"/>
            <a:r>
              <a:rPr lang="de-AT"/>
              <a:t>Dritte Ebene</a:t>
            </a:r>
          </a:p>
          <a:p>
            <a:pPr lvl="3"/>
            <a:r>
              <a:rPr lang="de-AT"/>
              <a:t>Vierte Ebene</a:t>
            </a:r>
          </a:p>
          <a:p>
            <a:pPr lvl="4"/>
            <a:r>
              <a:rPr lang="de-AT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0364-EF23-FD4C-A46D-A2AAF20529C8}" type="datetimeFigureOut">
              <a:rPr lang="de-DE" smtClean="0"/>
              <a:t>15.10.19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64CB2-5C8A-DB46-849C-7AF52F775165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549510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Abschnittsüberschrif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hteck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5" name="Rechteck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6" name="Rechteck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8" name="Rechteck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9" name="Rechteck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Rechteck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de-AT"/>
              <a:t>Mastertextformat bearbeiten</a:t>
            </a:r>
          </a:p>
        </p:txBody>
      </p:sp>
      <p:sp>
        <p:nvSpPr>
          <p:cNvPr id="13" name="Rechteck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4" name="Rechteck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29A58-661D-9C43-B957-059C8A849706}" type="datetimeFigureOut">
              <a:rPr lang="de-DE" smtClean="0"/>
              <a:t>15.10.19</a:t>
            </a:fld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de-AT"/>
              <a:t>Mastertitelformat bearbeiten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de-AT"/>
              <a:t>Mastertitelformat bearbeiten</a:t>
            </a:r>
            <a:endParaRPr kumimoji="0" lang="en-US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00029A58-661D-9C43-B957-059C8A849706}" type="datetimeFigureOut">
              <a:rPr lang="de-DE" smtClean="0"/>
              <a:t>15.10.19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10" name="Inhaltsplatzhalter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de-AT"/>
              <a:t>Mastertextformat bearbeiten</a:t>
            </a:r>
          </a:p>
          <a:p>
            <a:pPr lvl="1" eaLnBrk="1" latinLnBrk="0" hangingPunct="1"/>
            <a:r>
              <a:rPr lang="de-AT"/>
              <a:t>Zweite Ebene</a:t>
            </a:r>
          </a:p>
          <a:p>
            <a:pPr lvl="2" eaLnBrk="1" latinLnBrk="0" hangingPunct="1"/>
            <a:r>
              <a:rPr lang="de-AT"/>
              <a:t>Dritte Ebene</a:t>
            </a:r>
          </a:p>
          <a:p>
            <a:pPr lvl="3" eaLnBrk="1" latinLnBrk="0" hangingPunct="1"/>
            <a:r>
              <a:rPr lang="de-AT"/>
              <a:t>Vierte Ebene</a:t>
            </a:r>
          </a:p>
          <a:p>
            <a:pPr lvl="4" eaLnBrk="1" latinLnBrk="0" hangingPunct="1"/>
            <a:r>
              <a:rPr lang="de-AT"/>
              <a:t>Fünfte Ebene</a:t>
            </a:r>
            <a:endParaRPr kumimoji="0" lang="en-US"/>
          </a:p>
        </p:txBody>
      </p:sp>
      <p:sp>
        <p:nvSpPr>
          <p:cNvPr id="12" name="Inhaltsplatzhalter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de-AT"/>
              <a:t>Mastertextformat bearbeiten</a:t>
            </a:r>
          </a:p>
          <a:p>
            <a:pPr lvl="1" eaLnBrk="1" latinLnBrk="0" hangingPunct="1"/>
            <a:r>
              <a:rPr lang="de-AT"/>
              <a:t>Zweite Ebene</a:t>
            </a:r>
          </a:p>
          <a:p>
            <a:pPr lvl="2" eaLnBrk="1" latinLnBrk="0" hangingPunct="1"/>
            <a:r>
              <a:rPr lang="de-AT"/>
              <a:t>Dritte Ebene</a:t>
            </a:r>
          </a:p>
          <a:p>
            <a:pPr lvl="3" eaLnBrk="1" latinLnBrk="0" hangingPunct="1"/>
            <a:r>
              <a:rPr lang="de-AT"/>
              <a:t>Vierte Ebene</a:t>
            </a:r>
          </a:p>
          <a:p>
            <a:pPr lvl="4" eaLnBrk="1" latinLnBrk="0" hangingPunct="1"/>
            <a:r>
              <a:rPr lang="de-AT"/>
              <a:t>Fünfte Ebene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Vergleich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erade Verbindung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Rechteck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9" name="Rechteck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1" name="Rechteck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2" name="Rechteck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1" name="Rechteck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3" name="Rechteck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de-AT"/>
              <a:t>Mastertextformat bearbeiten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de-AT"/>
              <a:t>Mastertextformat bearbeiten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29A58-661D-9C43-B957-059C8A849706}" type="datetimeFigureOut">
              <a:rPr lang="de-DE" smtClean="0"/>
              <a:t>15.10.19</a:t>
            </a:fld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15" name="Gerade Verbindung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8" name="Rechteck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Inhaltsplatzhalter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de-AT"/>
              <a:t>Mastertextformat bearbeiten</a:t>
            </a:r>
          </a:p>
          <a:p>
            <a:pPr lvl="1" eaLnBrk="1" latinLnBrk="0" hangingPunct="1"/>
            <a:r>
              <a:rPr lang="de-AT"/>
              <a:t>Zweite Ebene</a:t>
            </a:r>
          </a:p>
          <a:p>
            <a:pPr lvl="2" eaLnBrk="1" latinLnBrk="0" hangingPunct="1"/>
            <a:r>
              <a:rPr lang="de-AT"/>
              <a:t>Dritte Ebene</a:t>
            </a:r>
          </a:p>
          <a:p>
            <a:pPr lvl="3" eaLnBrk="1" latinLnBrk="0" hangingPunct="1"/>
            <a:r>
              <a:rPr lang="de-AT"/>
              <a:t>Vierte Ebene</a:t>
            </a:r>
          </a:p>
          <a:p>
            <a:pPr lvl="4" eaLnBrk="1" latinLnBrk="0" hangingPunct="1"/>
            <a:r>
              <a:rPr lang="de-AT"/>
              <a:t>Fünfte Ebene</a:t>
            </a:r>
            <a:endParaRPr kumimoji="0" lang="en-US"/>
          </a:p>
        </p:txBody>
      </p:sp>
      <p:sp>
        <p:nvSpPr>
          <p:cNvPr id="26" name="Inhaltsplatzhalter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de-AT"/>
              <a:t>Mastertextformat bearbeiten</a:t>
            </a:r>
          </a:p>
          <a:p>
            <a:pPr lvl="1" eaLnBrk="1" latinLnBrk="0" hangingPunct="1"/>
            <a:r>
              <a:rPr lang="de-AT"/>
              <a:t>Zweite Ebene</a:t>
            </a:r>
          </a:p>
          <a:p>
            <a:pPr lvl="2" eaLnBrk="1" latinLnBrk="0" hangingPunct="1"/>
            <a:r>
              <a:rPr lang="de-AT"/>
              <a:t>Dritte Ebene</a:t>
            </a:r>
          </a:p>
          <a:p>
            <a:pPr lvl="3" eaLnBrk="1" latinLnBrk="0" hangingPunct="1"/>
            <a:r>
              <a:rPr lang="de-AT"/>
              <a:t>Vierte Ebene</a:t>
            </a:r>
          </a:p>
          <a:p>
            <a:pPr lvl="4" eaLnBrk="1" latinLnBrk="0" hangingPunct="1"/>
            <a:r>
              <a:rPr lang="de-AT"/>
              <a:t>Fünfte Ebene</a:t>
            </a:r>
            <a:endParaRPr kumimoji="0" lang="en-US"/>
          </a:p>
        </p:txBody>
      </p:sp>
      <p:sp>
        <p:nvSpPr>
          <p:cNvPr id="25" name="Oval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7" name="Oval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fld id="{55AC9BFD-4C5C-2D41-AB43-3F9AA5B79008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23" name="Titel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de-AT"/>
              <a:t>Mastertitelformat bearbeiten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de-AT"/>
              <a:t>Mastertitelformat bearbeiten</a:t>
            </a:r>
            <a:endParaRPr kumimoji="0"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29A58-661D-9C43-B957-059C8A849706}" type="datetimeFigureOut">
              <a:rPr lang="de-DE" smtClean="0"/>
              <a:t>15.10.19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8" name="Rechteck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Rechteck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Rechteck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Rechteck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6" name="Rechteck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29A58-661D-9C43-B957-059C8A849706}" type="datetimeFigureOut">
              <a:rPr lang="de-DE" smtClean="0"/>
              <a:t>15.10.19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5AC9BFD-4C5C-2D41-AB43-3F9AA5B79008}" type="slidenum">
              <a:rPr lang="de-DE" smtClean="0"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alt mit Beschriftung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hteck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5" name="Rechteck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8" name="Rechteck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6" name="Rechteck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7" name="Rechteck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Rechteck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de-AT"/>
              <a:t>Mastertitelformat bearbeiten</a:t>
            </a:r>
            <a:endParaRPr kumimoji="0"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de-AT"/>
              <a:t>Mastertextformat bearbeiten</a:t>
            </a:r>
          </a:p>
        </p:txBody>
      </p:sp>
      <p:sp>
        <p:nvSpPr>
          <p:cNvPr id="8" name="Rechteck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Gerade Verbindung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Inhaltsplatzhalter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de-AT"/>
              <a:t>Mastertextformat bearbeiten</a:t>
            </a:r>
          </a:p>
          <a:p>
            <a:pPr lvl="1" eaLnBrk="1" latinLnBrk="0" hangingPunct="1"/>
            <a:r>
              <a:rPr lang="de-AT"/>
              <a:t>Zweite Ebene</a:t>
            </a:r>
          </a:p>
          <a:p>
            <a:pPr lvl="2" eaLnBrk="1" latinLnBrk="0" hangingPunct="1"/>
            <a:r>
              <a:rPr lang="de-AT"/>
              <a:t>Dritte Ebene</a:t>
            </a:r>
          </a:p>
          <a:p>
            <a:pPr lvl="3" eaLnBrk="1" latinLnBrk="0" hangingPunct="1"/>
            <a:r>
              <a:rPr lang="de-AT"/>
              <a:t>Vierte Ebene</a:t>
            </a:r>
          </a:p>
          <a:p>
            <a:pPr lvl="4" eaLnBrk="1" latinLnBrk="0" hangingPunct="1"/>
            <a:r>
              <a:rPr lang="de-AT"/>
              <a:t>Fünfte Ebene</a:t>
            </a:r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1" name="Oval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55AC9BFD-4C5C-2D41-AB43-3F9AA5B79008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21" name="Rechteck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29A58-661D-9C43-B957-059C8A849706}" type="datetimeFigureOut">
              <a:rPr lang="de-DE" smtClean="0"/>
              <a:t>15.10.19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de-DE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erade Verbindung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9" name="Rechteck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6" name="Rechteck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7" name="Rechteck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8" name="Rechteck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Rechteck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8" name="Rechteck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5" name="Rechteck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Oval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3" name="Oval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  <a:prstGeom prst="rect">
            <a:avLst/>
          </a:prstGeom>
        </p:spPr>
        <p:txBody>
          <a:bodyPr/>
          <a:lstStyle/>
          <a:p>
            <a:fld id="{55AC9BFD-4C5C-2D41-AB43-3F9AA5B79008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de-AT"/>
              <a:t>Mastertitelformat bearbeiten</a:t>
            </a:r>
            <a:endParaRPr kumimoji="0" lang="en-US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de-AT" dirty="0"/>
              <a:t>Bild auf Platzhalter ziehen oder durch Klicken auf Symbol hinzufügen</a:t>
            </a:r>
            <a:endParaRPr kumimoji="0" lang="en-US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de-AT"/>
              <a:t>Mastertextformat bearbeiten</a:t>
            </a:r>
          </a:p>
        </p:txBody>
      </p:sp>
      <p:sp>
        <p:nvSpPr>
          <p:cNvPr id="22" name="Rechteck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00029A58-661D-9C43-B957-059C8A849706}" type="datetimeFigureOut">
              <a:rPr lang="de-DE" smtClean="0"/>
              <a:t>15.10.19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de-DE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hteck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6" name="Rechteck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8" name="Rechteck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9" name="Rechteck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Rechteck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4" name="Datumsplatzhalter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00029A58-661D-9C43-B957-059C8A849706}" type="datetimeFigureOut">
              <a:rPr lang="de-DE" smtClean="0"/>
              <a:t>15.10.19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8" name="Rechteck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2" name="Titelplatzhalter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de-DE"/>
              <a:t>Mastertitelformat bearbeiten</a:t>
            </a:r>
            <a:endParaRPr kumimoji="0" lang="en-US"/>
          </a:p>
        </p:txBody>
      </p:sp>
      <p:sp>
        <p:nvSpPr>
          <p:cNvPr id="13" name="Textplatzhalter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de-DE" dirty="0"/>
              <a:t>Mastertextformat bearbeiten</a:t>
            </a:r>
          </a:p>
          <a:p>
            <a:pPr lvl="1" eaLnBrk="1" latinLnBrk="0" hangingPunct="1"/>
            <a:r>
              <a:rPr kumimoji="0" lang="de-DE" dirty="0"/>
              <a:t>Zweite Ebene</a:t>
            </a:r>
          </a:p>
          <a:p>
            <a:pPr lvl="2" eaLnBrk="1" latinLnBrk="0" hangingPunct="1"/>
            <a:r>
              <a:rPr kumimoji="0" lang="de-DE" dirty="0"/>
              <a:t>Dritte Ebene</a:t>
            </a:r>
          </a:p>
          <a:p>
            <a:pPr lvl="3" eaLnBrk="1" latinLnBrk="0" hangingPunct="1"/>
            <a:r>
              <a:rPr kumimoji="0" lang="de-DE" dirty="0"/>
              <a:t>Vierte Ebene</a:t>
            </a:r>
          </a:p>
          <a:p>
            <a:pPr lvl="4" eaLnBrk="1" latinLnBrk="0" hangingPunct="1"/>
            <a:r>
              <a:rPr kumimoji="0" lang="de-DE" dirty="0"/>
              <a:t>Fünfte Ebene</a:t>
            </a:r>
            <a:endParaRPr kumimoji="0" lang="en-US" dirty="0"/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AC9BFD-4C5C-2D41-AB43-3F9AA5B79008}" type="slidenum">
              <a:rPr lang="de-DE" smtClean="0"/>
              <a:t>‹Nr.›</a:t>
            </a:fld>
            <a:endParaRPr lang="de-D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AT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AT"/>
              <a:t>Mastertextformat bearbeiten</a:t>
            </a:r>
          </a:p>
          <a:p>
            <a:pPr lvl="1"/>
            <a:r>
              <a:rPr lang="de-AT"/>
              <a:t>Zweite Ebene</a:t>
            </a:r>
          </a:p>
          <a:p>
            <a:pPr lvl="2"/>
            <a:r>
              <a:rPr lang="de-AT"/>
              <a:t>Dritte Ebene</a:t>
            </a:r>
          </a:p>
          <a:p>
            <a:pPr lvl="3"/>
            <a:r>
              <a:rPr lang="de-AT"/>
              <a:t>Vierte Ebene</a:t>
            </a:r>
          </a:p>
          <a:p>
            <a:pPr lvl="4"/>
            <a:r>
              <a:rPr lang="de-AT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9A0364-EF23-FD4C-A46D-A2AAF20529C8}" type="datetimeFigureOut">
              <a:rPr lang="de-DE" smtClean="0"/>
              <a:t>15.10.19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364CB2-5C8A-DB46-849C-7AF52F775165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24739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image" Target="../media/image15.jpg"/><Relationship Id="rId7" Type="http://schemas.openxmlformats.org/officeDocument/2006/relationships/image" Target="../media/image19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mailto:birgit.schobel@vol.at" TargetMode="Externa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 5" descr="shutterstock_94701142.jpg"/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7937" y="514926"/>
            <a:ext cx="3768503" cy="5512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78460" y="3297127"/>
            <a:ext cx="8157691" cy="758952"/>
          </a:xfrm>
        </p:spPr>
        <p:txBody>
          <a:bodyPr>
            <a:noAutofit/>
          </a:bodyPr>
          <a:lstStyle/>
          <a:p>
            <a:pPr algn="l"/>
            <a:r>
              <a:rPr lang="de-DE" sz="5400" b="1" dirty="0">
                <a:solidFill>
                  <a:srgbClr val="800000"/>
                </a:solidFill>
              </a:rPr>
              <a:t>Tag des Vereinsfunktionärs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678460" y="4826767"/>
            <a:ext cx="789798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/>
              <a:t>Montag, 14. Oktober 2019</a:t>
            </a:r>
          </a:p>
          <a:p>
            <a:endParaRPr lang="de-DE" sz="2400" b="1" dirty="0"/>
          </a:p>
          <a:p>
            <a:r>
              <a:rPr lang="de-DE" sz="2400" b="1" dirty="0"/>
              <a:t>18 Uhr: „Meeting der Jugendsportwarte“</a:t>
            </a:r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 rotWithShape="1">
          <a:blip r:embed="rId4"/>
          <a:srcRect b="44873"/>
          <a:stretch/>
        </p:blipFill>
        <p:spPr>
          <a:xfrm>
            <a:off x="260946" y="514926"/>
            <a:ext cx="2679049" cy="681501"/>
          </a:xfrm>
          <a:prstGeom prst="rect">
            <a:avLst/>
          </a:prstGeom>
        </p:spPr>
      </p:pic>
      <p:sp>
        <p:nvSpPr>
          <p:cNvPr id="5" name="Rechteck 4"/>
          <p:cNvSpPr/>
          <p:nvPr/>
        </p:nvSpPr>
        <p:spPr>
          <a:xfrm>
            <a:off x="835543" y="4112713"/>
            <a:ext cx="18849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/>
              <a:t>Jugendsportwarte</a:t>
            </a:r>
          </a:p>
        </p:txBody>
      </p:sp>
    </p:spTree>
    <p:extLst>
      <p:ext uri="{BB962C8B-B14F-4D97-AF65-F5344CB8AC3E}">
        <p14:creationId xmlns:p14="http://schemas.microsoft.com/office/powerpoint/2010/main" val="27691076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Abgerundetes Rechteck 27"/>
          <p:cNvSpPr/>
          <p:nvPr/>
        </p:nvSpPr>
        <p:spPr>
          <a:xfrm>
            <a:off x="770477" y="2441589"/>
            <a:ext cx="2512822" cy="195874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de-DE" sz="3800" dirty="0">
                <a:solidFill>
                  <a:schemeClr val="tx1"/>
                </a:solidFill>
              </a:rPr>
              <a:t>Tennisliga Kids Sieger 2019</a:t>
            </a:r>
            <a:endParaRPr lang="de-DE" sz="2400" dirty="0">
              <a:solidFill>
                <a:schemeClr val="tx1"/>
              </a:solidFill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2529865" y="6166850"/>
            <a:ext cx="25189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de-CH" sz="1200" dirty="0"/>
          </a:p>
        </p:txBody>
      </p:sp>
      <p:sp>
        <p:nvSpPr>
          <p:cNvPr id="13" name="Textfeld 12"/>
          <p:cNvSpPr txBox="1"/>
          <p:nvPr/>
        </p:nvSpPr>
        <p:spPr>
          <a:xfrm>
            <a:off x="6233191" y="6166850"/>
            <a:ext cx="25189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de-CH" sz="1200" dirty="0"/>
          </a:p>
        </p:txBody>
      </p:sp>
      <p:sp>
        <p:nvSpPr>
          <p:cNvPr id="21" name="Textfeld 20"/>
          <p:cNvSpPr txBox="1"/>
          <p:nvPr/>
        </p:nvSpPr>
        <p:spPr>
          <a:xfrm>
            <a:off x="722313" y="4075073"/>
            <a:ext cx="25189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1200" dirty="0"/>
              <a:t>J8:  TC BW Feldkirch</a:t>
            </a:r>
          </a:p>
        </p:txBody>
      </p:sp>
      <p:sp>
        <p:nvSpPr>
          <p:cNvPr id="22" name="Textfeld 21"/>
          <p:cNvSpPr txBox="1"/>
          <p:nvPr/>
        </p:nvSpPr>
        <p:spPr>
          <a:xfrm>
            <a:off x="-348318" y="6153787"/>
            <a:ext cx="25189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de-CH" sz="1200" dirty="0"/>
          </a:p>
        </p:txBody>
      </p:sp>
      <p:sp>
        <p:nvSpPr>
          <p:cNvPr id="15" name="Abgerundetes Rechteck 14"/>
          <p:cNvSpPr/>
          <p:nvPr/>
        </p:nvSpPr>
        <p:spPr>
          <a:xfrm>
            <a:off x="764345" y="4512034"/>
            <a:ext cx="2518954" cy="1810363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>
              <a:solidFill>
                <a:schemeClr val="tx1"/>
              </a:solidFill>
            </a:endParaRPr>
          </a:p>
          <a:p>
            <a:pPr algn="ctr"/>
            <a:endParaRPr lang="de-AT" dirty="0">
              <a:solidFill>
                <a:schemeClr val="tx1"/>
              </a:solidFill>
            </a:endParaRPr>
          </a:p>
          <a:p>
            <a:pPr algn="ctr"/>
            <a:endParaRPr lang="de-AT" dirty="0">
              <a:solidFill>
                <a:schemeClr val="tx1"/>
              </a:solidFill>
            </a:endParaRPr>
          </a:p>
          <a:p>
            <a:pPr algn="ctr"/>
            <a:endParaRPr lang="de-AT" dirty="0">
              <a:solidFill>
                <a:schemeClr val="tx1"/>
              </a:solidFill>
            </a:endParaRPr>
          </a:p>
          <a:p>
            <a:pPr algn="ctr"/>
            <a:endParaRPr lang="de-AT" sz="1400" dirty="0">
              <a:solidFill>
                <a:schemeClr val="tx1"/>
              </a:solidFill>
            </a:endParaRPr>
          </a:p>
          <a:p>
            <a:pPr algn="ctr"/>
            <a:endParaRPr lang="de-AT" sz="1200" dirty="0">
              <a:solidFill>
                <a:schemeClr val="tx1"/>
              </a:solidFill>
            </a:endParaRPr>
          </a:p>
          <a:p>
            <a:pPr algn="ctr"/>
            <a:r>
              <a:rPr lang="de-AT" sz="1200" dirty="0">
                <a:solidFill>
                  <a:schemeClr val="tx1"/>
                </a:solidFill>
              </a:rPr>
              <a:t>J11: TC BW Feldkirch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822" y="2564717"/>
            <a:ext cx="1920000" cy="144000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549" y="4602084"/>
            <a:ext cx="2160546" cy="1440000"/>
          </a:xfrm>
          <a:prstGeom prst="rect">
            <a:avLst/>
          </a:prstGeom>
        </p:spPr>
      </p:pic>
      <p:sp>
        <p:nvSpPr>
          <p:cNvPr id="18" name="Abgerundetes Rechteck 17"/>
          <p:cNvSpPr/>
          <p:nvPr/>
        </p:nvSpPr>
        <p:spPr>
          <a:xfrm>
            <a:off x="3647626" y="2426024"/>
            <a:ext cx="2513856" cy="195874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4" name="Textfeld 23"/>
          <p:cNvSpPr txBox="1"/>
          <p:nvPr/>
        </p:nvSpPr>
        <p:spPr>
          <a:xfrm>
            <a:off x="3610063" y="4059023"/>
            <a:ext cx="25813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1200" dirty="0"/>
              <a:t>J10:  TC Bludenz</a:t>
            </a:r>
          </a:p>
        </p:txBody>
      </p:sp>
      <p:pic>
        <p:nvPicPr>
          <p:cNvPr id="25" name="Grafik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0753" y="2564717"/>
            <a:ext cx="2160000" cy="1440000"/>
          </a:xfrm>
          <a:prstGeom prst="rect">
            <a:avLst/>
          </a:prstGeom>
        </p:spPr>
      </p:pic>
      <p:sp>
        <p:nvSpPr>
          <p:cNvPr id="26" name="Abgerundetes Rechteck 25"/>
          <p:cNvSpPr/>
          <p:nvPr/>
        </p:nvSpPr>
        <p:spPr>
          <a:xfrm>
            <a:off x="3642528" y="4512034"/>
            <a:ext cx="2518954" cy="1810363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>
              <a:solidFill>
                <a:schemeClr val="tx1"/>
              </a:solidFill>
            </a:endParaRPr>
          </a:p>
          <a:p>
            <a:pPr algn="ctr"/>
            <a:endParaRPr lang="de-AT" dirty="0">
              <a:solidFill>
                <a:schemeClr val="tx1"/>
              </a:solidFill>
            </a:endParaRPr>
          </a:p>
          <a:p>
            <a:pPr algn="ctr"/>
            <a:endParaRPr lang="de-AT" dirty="0">
              <a:solidFill>
                <a:schemeClr val="tx1"/>
              </a:solidFill>
            </a:endParaRPr>
          </a:p>
          <a:p>
            <a:pPr algn="ctr"/>
            <a:endParaRPr lang="de-AT" dirty="0">
              <a:solidFill>
                <a:schemeClr val="tx1"/>
              </a:solidFill>
            </a:endParaRPr>
          </a:p>
          <a:p>
            <a:pPr algn="ctr"/>
            <a:endParaRPr lang="de-AT" sz="1400" dirty="0">
              <a:solidFill>
                <a:schemeClr val="tx1"/>
              </a:solidFill>
            </a:endParaRPr>
          </a:p>
          <a:p>
            <a:pPr algn="ctr"/>
            <a:endParaRPr lang="de-AT" sz="1200" dirty="0">
              <a:solidFill>
                <a:schemeClr val="tx1"/>
              </a:solidFill>
            </a:endParaRPr>
          </a:p>
          <a:p>
            <a:pPr algn="ctr"/>
            <a:r>
              <a:rPr lang="de-AT" sz="1200" dirty="0">
                <a:solidFill>
                  <a:schemeClr val="tx1"/>
                </a:solidFill>
              </a:rPr>
              <a:t>J11w: UTC Schwarzach</a:t>
            </a: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2005" y="4602084"/>
            <a:ext cx="2160000" cy="144000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3235">
            <a:off x="6577877" y="644010"/>
            <a:ext cx="1871214" cy="1247475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30" name="Abgerundetes Rechteck 29"/>
          <p:cNvSpPr/>
          <p:nvPr/>
        </p:nvSpPr>
        <p:spPr>
          <a:xfrm>
            <a:off x="6341181" y="2426024"/>
            <a:ext cx="2518954" cy="3896373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>
              <a:solidFill>
                <a:schemeClr val="tx1"/>
              </a:solidFill>
            </a:endParaRPr>
          </a:p>
          <a:p>
            <a:pPr algn="ctr"/>
            <a:endParaRPr lang="de-AT" dirty="0">
              <a:solidFill>
                <a:schemeClr val="tx1"/>
              </a:solidFill>
            </a:endParaRPr>
          </a:p>
          <a:p>
            <a:pPr algn="ctr"/>
            <a:endParaRPr lang="de-AT" dirty="0">
              <a:solidFill>
                <a:schemeClr val="tx1"/>
              </a:solidFill>
            </a:endParaRPr>
          </a:p>
          <a:p>
            <a:pPr algn="ctr"/>
            <a:endParaRPr lang="de-AT" dirty="0">
              <a:solidFill>
                <a:schemeClr val="tx1"/>
              </a:solidFill>
            </a:endParaRPr>
          </a:p>
          <a:p>
            <a:pPr algn="ctr"/>
            <a:endParaRPr lang="de-AT" sz="1400" dirty="0">
              <a:solidFill>
                <a:schemeClr val="tx1"/>
              </a:solidFill>
            </a:endParaRPr>
          </a:p>
          <a:p>
            <a:pPr algn="ctr"/>
            <a:endParaRPr lang="de-AT" sz="1200" dirty="0">
              <a:solidFill>
                <a:schemeClr val="tx1"/>
              </a:solidFill>
            </a:endParaRPr>
          </a:p>
          <a:p>
            <a:pPr algn="ctr"/>
            <a:endParaRPr lang="de-AT" sz="1200" dirty="0">
              <a:solidFill>
                <a:schemeClr val="tx1"/>
              </a:solidFill>
            </a:endParaRPr>
          </a:p>
          <a:p>
            <a:pPr algn="ctr"/>
            <a:endParaRPr lang="de-AT" sz="1200" dirty="0">
              <a:solidFill>
                <a:schemeClr val="tx1"/>
              </a:solidFill>
            </a:endParaRPr>
          </a:p>
          <a:p>
            <a:pPr algn="ctr"/>
            <a:endParaRPr lang="de-AT" sz="1200" dirty="0">
              <a:solidFill>
                <a:schemeClr val="tx1"/>
              </a:solidFill>
            </a:endParaRPr>
          </a:p>
          <a:p>
            <a:pPr algn="ctr"/>
            <a:endParaRPr lang="de-AT" sz="1200" dirty="0">
              <a:solidFill>
                <a:schemeClr val="tx1"/>
              </a:solidFill>
            </a:endParaRPr>
          </a:p>
          <a:p>
            <a:pPr algn="ctr"/>
            <a:endParaRPr lang="de-AT" sz="1200" dirty="0">
              <a:solidFill>
                <a:schemeClr val="tx1"/>
              </a:solidFill>
            </a:endParaRPr>
          </a:p>
          <a:p>
            <a:pPr algn="ctr"/>
            <a:endParaRPr lang="de-AT" sz="1200" dirty="0">
              <a:solidFill>
                <a:schemeClr val="tx1"/>
              </a:solidFill>
            </a:endParaRPr>
          </a:p>
          <a:p>
            <a:pPr algn="ctr"/>
            <a:endParaRPr lang="de-AT" sz="1200" dirty="0">
              <a:solidFill>
                <a:schemeClr val="tx1"/>
              </a:solidFill>
            </a:endParaRPr>
          </a:p>
          <a:p>
            <a:pPr algn="ctr"/>
            <a:endParaRPr lang="de-AT" sz="1200" dirty="0">
              <a:solidFill>
                <a:schemeClr val="tx1"/>
              </a:solidFill>
            </a:endParaRPr>
          </a:p>
          <a:p>
            <a:pPr algn="ctr"/>
            <a:endParaRPr lang="de-AT" sz="1200" dirty="0">
              <a:solidFill>
                <a:schemeClr val="tx1"/>
              </a:solidFill>
            </a:endParaRPr>
          </a:p>
          <a:p>
            <a:pPr algn="ctr"/>
            <a:r>
              <a:rPr lang="de-AT" sz="1200" dirty="0">
                <a:solidFill>
                  <a:schemeClr val="tx1"/>
                </a:solidFill>
              </a:rPr>
              <a:t>J10: TC Bludenz</a:t>
            </a:r>
          </a:p>
          <a:p>
            <a:pPr algn="ctr"/>
            <a:r>
              <a:rPr lang="de-AT" sz="1200" dirty="0">
                <a:solidFill>
                  <a:schemeClr val="tx1"/>
                </a:solidFill>
              </a:rPr>
              <a:t>MM-Bundesfinale Salzburg</a:t>
            </a:r>
          </a:p>
          <a:p>
            <a:pPr algn="ctr"/>
            <a:r>
              <a:rPr lang="de-AT" sz="1200" dirty="0">
                <a:solidFill>
                  <a:schemeClr val="tx1"/>
                </a:solidFill>
              </a:rPr>
              <a:t>Noah, Martin, Finn</a:t>
            </a:r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0658" y="2564073"/>
            <a:ext cx="1920000" cy="14400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0658" y="4142122"/>
            <a:ext cx="192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5674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4000" b="1" dirty="0">
                <a:solidFill>
                  <a:schemeClr val="tx1"/>
                </a:solidFill>
              </a:rPr>
              <a:t>Pro-Kids-Groups</a:t>
            </a:r>
          </a:p>
        </p:txBody>
      </p:sp>
      <p:pic>
        <p:nvPicPr>
          <p:cNvPr id="27" name="Bild 26"/>
          <p:cNvPicPr>
            <a:picLocks noChangeAspect="1"/>
          </p:cNvPicPr>
          <p:nvPr/>
        </p:nvPicPr>
        <p:blipFill rotWithShape="1">
          <a:blip r:embed="rId2"/>
          <a:srcRect b="44873"/>
          <a:stretch/>
        </p:blipFill>
        <p:spPr>
          <a:xfrm>
            <a:off x="260947" y="353531"/>
            <a:ext cx="1656754" cy="421448"/>
          </a:xfrm>
          <a:prstGeom prst="rect">
            <a:avLst/>
          </a:prstGeom>
        </p:spPr>
      </p:pic>
      <p:pic>
        <p:nvPicPr>
          <p:cNvPr id="5" name="Bild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8300" y="2403047"/>
            <a:ext cx="5998912" cy="3858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3220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 sz="3300" b="1" dirty="0">
                <a:solidFill>
                  <a:schemeClr val="tx1"/>
                </a:solidFill>
              </a:rPr>
              <a:t>ÖTV-Kids Coach  -  Martin Kondert</a:t>
            </a:r>
            <a:br>
              <a:rPr lang="de-DE" sz="3300" b="1" dirty="0">
                <a:solidFill>
                  <a:schemeClr val="tx1"/>
                </a:solidFill>
              </a:rPr>
            </a:br>
            <a:r>
              <a:rPr lang="de-DE" sz="3300" b="1" dirty="0">
                <a:solidFill>
                  <a:schemeClr val="tx1"/>
                </a:solidFill>
              </a:rPr>
              <a:t>VTV-Kids Coach  -  Maximilian Bodensteiner</a:t>
            </a:r>
          </a:p>
        </p:txBody>
      </p:sp>
      <p:sp>
        <p:nvSpPr>
          <p:cNvPr id="6" name="Abgerundetes Rechteck 5"/>
          <p:cNvSpPr/>
          <p:nvPr/>
        </p:nvSpPr>
        <p:spPr>
          <a:xfrm>
            <a:off x="980541" y="2455817"/>
            <a:ext cx="3023420" cy="3744686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de-CH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de-CH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de-CH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de-CH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br>
              <a:rPr lang="de-AT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endParaRPr lang="de-AT" sz="1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de-AT" sz="1300" dirty="0">
                <a:ln w="0"/>
                <a:solidFill>
                  <a:schemeClr val="tx1"/>
                </a:solidFill>
                <a:sym typeface="Wingdings" panose="05000000000000000000" pitchFamily="2" charset="2"/>
              </a:rPr>
              <a:t>    </a:t>
            </a:r>
            <a:r>
              <a:rPr lang="de-AT" sz="1300" dirty="0">
                <a:ln w="0"/>
                <a:solidFill>
                  <a:schemeClr val="tx1"/>
                </a:solidFill>
              </a:rPr>
              <a:t>0650/566 33 78 </a:t>
            </a:r>
          </a:p>
          <a:p>
            <a:pPr algn="ctr"/>
            <a:r>
              <a:rPr lang="de-AT" sz="1300" dirty="0">
                <a:ln w="0"/>
                <a:solidFill>
                  <a:schemeClr val="tx1"/>
                </a:solidFill>
                <a:sym typeface="Wingdings" panose="05000000000000000000" pitchFamily="2" charset="2"/>
              </a:rPr>
              <a:t>  m</a:t>
            </a:r>
            <a:r>
              <a:rPr lang="de-AT" sz="1300" dirty="0">
                <a:ln w="0"/>
                <a:solidFill>
                  <a:schemeClr val="tx1"/>
                </a:solidFill>
              </a:rPr>
              <a:t>artin.kondert@sbg.at </a:t>
            </a:r>
            <a:endParaRPr lang="de-CH" sz="1300" dirty="0">
              <a:ln w="0"/>
              <a:solidFill>
                <a:schemeClr val="tx1"/>
              </a:solidFill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873" y="3092880"/>
            <a:ext cx="2518757" cy="1679171"/>
          </a:xfrm>
          <a:prstGeom prst="rect">
            <a:avLst/>
          </a:prstGeom>
        </p:spPr>
      </p:pic>
      <p:sp>
        <p:nvSpPr>
          <p:cNvPr id="8" name="Abgerundetes Rechteck 7"/>
          <p:cNvSpPr/>
          <p:nvPr/>
        </p:nvSpPr>
        <p:spPr>
          <a:xfrm>
            <a:off x="5025673" y="2455817"/>
            <a:ext cx="3023420" cy="3744686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de-CH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de-CH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de-CH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de-CH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de-CH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de-AT" sz="1400" dirty="0">
              <a:ln w="0"/>
              <a:solidFill>
                <a:schemeClr val="tx1"/>
              </a:solidFill>
            </a:endParaRPr>
          </a:p>
          <a:p>
            <a:pPr algn="ctr"/>
            <a:r>
              <a:rPr lang="de-AT" sz="1300" dirty="0">
                <a:ln w="0"/>
                <a:solidFill>
                  <a:schemeClr val="tx1"/>
                </a:solidFill>
                <a:sym typeface="Wingdings" panose="05000000000000000000" pitchFamily="2" charset="2"/>
              </a:rPr>
              <a:t>    </a:t>
            </a:r>
            <a:r>
              <a:rPr lang="de-AT" sz="1300" dirty="0">
                <a:ln w="0"/>
                <a:solidFill>
                  <a:schemeClr val="tx1"/>
                </a:solidFill>
              </a:rPr>
              <a:t>0699/ 19031215 </a:t>
            </a:r>
          </a:p>
          <a:p>
            <a:pPr algn="ctr"/>
            <a:r>
              <a:rPr lang="de-AT" sz="1300" dirty="0">
                <a:ln w="0"/>
                <a:solidFill>
                  <a:schemeClr val="tx1"/>
                </a:solidFill>
                <a:sym typeface="Wingdings" panose="05000000000000000000" pitchFamily="2" charset="2"/>
              </a:rPr>
              <a:t>  </a:t>
            </a:r>
            <a:r>
              <a:rPr lang="de-DE" sz="1300" dirty="0">
                <a:solidFill>
                  <a:schemeClr val="tx1"/>
                </a:solidFill>
              </a:rPr>
              <a:t>max_bodensteiner@hotmail.com</a:t>
            </a:r>
            <a:endParaRPr lang="de-CH" sz="1300" dirty="0">
              <a:ln w="0"/>
              <a:solidFill>
                <a:schemeClr val="tx1"/>
              </a:solidFill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8224" y="3094451"/>
            <a:ext cx="1598318" cy="167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3503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4000" b="1" dirty="0">
                <a:solidFill>
                  <a:schemeClr val="tx1"/>
                </a:solidFill>
              </a:rPr>
              <a:t>VTV-Pro-Kids-Groups</a:t>
            </a:r>
            <a:br>
              <a:rPr lang="de-DE" sz="4000" b="1" dirty="0">
                <a:solidFill>
                  <a:schemeClr val="tx1"/>
                </a:solidFill>
              </a:rPr>
            </a:br>
            <a:r>
              <a:rPr lang="de-DE" sz="4000" b="1" dirty="0">
                <a:solidFill>
                  <a:schemeClr val="tx1"/>
                </a:solidFill>
              </a:rPr>
              <a:t>Stand Juni 2019</a:t>
            </a:r>
          </a:p>
        </p:txBody>
      </p:sp>
      <p:sp>
        <p:nvSpPr>
          <p:cNvPr id="6" name="Abgerundetes Rechteck 5"/>
          <p:cNvSpPr/>
          <p:nvPr/>
        </p:nvSpPr>
        <p:spPr>
          <a:xfrm>
            <a:off x="980542" y="2355273"/>
            <a:ext cx="7207494" cy="3934691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6053" y="623368"/>
            <a:ext cx="1951839" cy="1301226"/>
          </a:xfrm>
          <a:prstGeom prst="rect">
            <a:avLst/>
          </a:prstGeom>
          <a:effectLst>
            <a:softEdge rad="88900"/>
          </a:effectLst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05300">
            <a:off x="317707" y="1279744"/>
            <a:ext cx="2332967" cy="1555311"/>
          </a:xfrm>
          <a:prstGeom prst="rect">
            <a:avLst/>
          </a:prstGeom>
          <a:effectLst>
            <a:softEdge rad="139700"/>
          </a:effectLst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6875" y="2510264"/>
            <a:ext cx="5263275" cy="3624708"/>
          </a:xfrm>
          <a:prstGeom prst="rect">
            <a:avLst/>
          </a:prstGeom>
        </p:spPr>
      </p:pic>
      <p:sp>
        <p:nvSpPr>
          <p:cNvPr id="15" name="Oval 3"/>
          <p:cNvSpPr/>
          <p:nvPr/>
        </p:nvSpPr>
        <p:spPr>
          <a:xfrm rot="1872125">
            <a:off x="5485676" y="4755091"/>
            <a:ext cx="3115181" cy="1105803"/>
          </a:xfrm>
          <a:prstGeom prst="ellipse">
            <a:avLst/>
          </a:prstGeom>
          <a:gradFill>
            <a:gsLst>
              <a:gs pos="0">
                <a:srgbClr val="69D0CB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dirty="0">
                <a:solidFill>
                  <a:srgbClr val="C00000"/>
                </a:solidFill>
              </a:rPr>
              <a:t>Lara Linder, Philipp Handlechner</a:t>
            </a:r>
          </a:p>
          <a:p>
            <a:pPr algn="ctr"/>
            <a:r>
              <a:rPr lang="de-DE" sz="1200" dirty="0">
                <a:solidFill>
                  <a:srgbClr val="C00000"/>
                </a:solidFill>
              </a:rPr>
              <a:t>Jakob De Vries</a:t>
            </a:r>
          </a:p>
          <a:p>
            <a:pPr algn="ctr"/>
            <a:r>
              <a:rPr lang="de-DE" sz="1200" dirty="0">
                <a:solidFill>
                  <a:srgbClr val="C00000"/>
                </a:solidFill>
              </a:rPr>
              <a:t>ÖTV-Kids-Groups / Juli 2019</a:t>
            </a:r>
          </a:p>
        </p:txBody>
      </p:sp>
    </p:spTree>
    <p:extLst>
      <p:ext uri="{BB962C8B-B14F-4D97-AF65-F5344CB8AC3E}">
        <p14:creationId xmlns:p14="http://schemas.microsoft.com/office/powerpoint/2010/main" val="36207945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4000" b="1" dirty="0">
                <a:solidFill>
                  <a:schemeClr val="tx1"/>
                </a:solidFill>
              </a:rPr>
              <a:t>Pro-Kids-Groups</a:t>
            </a:r>
            <a:br>
              <a:rPr lang="de-DE" sz="4000" b="1" dirty="0">
                <a:solidFill>
                  <a:schemeClr val="tx1"/>
                </a:solidFill>
              </a:rPr>
            </a:br>
            <a:r>
              <a:rPr lang="de-DE" sz="4000" b="1" dirty="0">
                <a:solidFill>
                  <a:schemeClr val="tx1"/>
                </a:solidFill>
              </a:rPr>
              <a:t>Was steht noch an im Ländle 2019?</a:t>
            </a:r>
          </a:p>
        </p:txBody>
      </p:sp>
      <p:pic>
        <p:nvPicPr>
          <p:cNvPr id="27" name="Bild 26"/>
          <p:cNvPicPr>
            <a:picLocks noChangeAspect="1"/>
          </p:cNvPicPr>
          <p:nvPr/>
        </p:nvPicPr>
        <p:blipFill rotWithShape="1">
          <a:blip r:embed="rId2"/>
          <a:srcRect b="44873"/>
          <a:stretch/>
        </p:blipFill>
        <p:spPr>
          <a:xfrm>
            <a:off x="260947" y="353531"/>
            <a:ext cx="1656754" cy="421448"/>
          </a:xfrm>
          <a:prstGeom prst="rect">
            <a:avLst/>
          </a:prstGeom>
        </p:spPr>
      </p:pic>
      <p:sp>
        <p:nvSpPr>
          <p:cNvPr id="8" name="Abgerundetes Rechteck 7"/>
          <p:cNvSpPr/>
          <p:nvPr/>
        </p:nvSpPr>
        <p:spPr>
          <a:xfrm>
            <a:off x="910152" y="2518648"/>
            <a:ext cx="6654429" cy="33480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CH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Dezember 2019</a:t>
            </a:r>
          </a:p>
          <a:p>
            <a:r>
              <a:rPr lang="de-CH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Christmas Camp Jg. 2009 und jünger</a:t>
            </a:r>
          </a:p>
          <a:p>
            <a:r>
              <a:rPr lang="de-CH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(Abschlussevent für die bestehenden </a:t>
            </a:r>
          </a:p>
          <a:p>
            <a:r>
              <a:rPr lang="de-CH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Kids-Groups mit VTV-Kids-Coach Max)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81545">
            <a:off x="5274491" y="3188983"/>
            <a:ext cx="2676435" cy="2007326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7043761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4000" b="1" dirty="0">
                <a:solidFill>
                  <a:schemeClr val="tx1"/>
                </a:solidFill>
              </a:rPr>
              <a:t>Pro-Kids-Groups</a:t>
            </a:r>
            <a:br>
              <a:rPr lang="de-DE" sz="4000" b="1" dirty="0">
                <a:solidFill>
                  <a:schemeClr val="tx1"/>
                </a:solidFill>
              </a:rPr>
            </a:br>
            <a:r>
              <a:rPr lang="de-DE" sz="4000" b="1" dirty="0">
                <a:solidFill>
                  <a:schemeClr val="tx1"/>
                </a:solidFill>
              </a:rPr>
              <a:t>Was steht an beim ÖTV?</a:t>
            </a:r>
          </a:p>
        </p:txBody>
      </p:sp>
      <p:pic>
        <p:nvPicPr>
          <p:cNvPr id="27" name="Bild 26"/>
          <p:cNvPicPr>
            <a:picLocks noChangeAspect="1"/>
          </p:cNvPicPr>
          <p:nvPr/>
        </p:nvPicPr>
        <p:blipFill rotWithShape="1">
          <a:blip r:embed="rId2"/>
          <a:srcRect b="44873"/>
          <a:stretch/>
        </p:blipFill>
        <p:spPr>
          <a:xfrm>
            <a:off x="260947" y="353531"/>
            <a:ext cx="1656754" cy="421448"/>
          </a:xfrm>
          <a:prstGeom prst="rect">
            <a:avLst/>
          </a:prstGeom>
        </p:spPr>
      </p:pic>
      <p:sp>
        <p:nvSpPr>
          <p:cNvPr id="8" name="Abgerundetes Rechteck 7"/>
          <p:cNvSpPr/>
          <p:nvPr/>
        </p:nvSpPr>
        <p:spPr>
          <a:xfrm>
            <a:off x="1072016" y="2518647"/>
            <a:ext cx="7072993" cy="3618915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de-CH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   3</a:t>
            </a:r>
            <a:r>
              <a:rPr lang="de-CH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Einladungsturniere</a:t>
            </a:r>
          </a:p>
          <a:p>
            <a:pPr>
              <a:lnSpc>
                <a:spcPct val="150000"/>
              </a:lnSpc>
            </a:pPr>
            <a:r>
              <a:rPr lang="de-CH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   2</a:t>
            </a:r>
            <a:r>
              <a:rPr lang="de-CH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Lehrgänge</a:t>
            </a:r>
          </a:p>
          <a:p>
            <a:pPr>
              <a:lnSpc>
                <a:spcPct val="150000"/>
              </a:lnSpc>
            </a:pPr>
            <a:r>
              <a:rPr lang="de-CH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   4</a:t>
            </a:r>
            <a:r>
              <a:rPr lang="de-CH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Kat II Turniere mit Masters</a:t>
            </a:r>
          </a:p>
          <a:p>
            <a:pPr>
              <a:lnSpc>
                <a:spcPct val="150000"/>
              </a:lnSpc>
            </a:pPr>
            <a:r>
              <a:rPr lang="de-CH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   </a:t>
            </a:r>
            <a:r>
              <a:rPr lang="de-CH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Bundesländer Team-Cup</a:t>
            </a:r>
            <a:endParaRPr lang="de-CH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sym typeface="Wingdings" panose="05000000000000000000" pitchFamily="2" charset="2"/>
            </a:endParaRPr>
          </a:p>
          <a:p>
            <a:pPr>
              <a:lnSpc>
                <a:spcPct val="150000"/>
              </a:lnSpc>
            </a:pPr>
            <a:r>
              <a:rPr lang="de-CH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   </a:t>
            </a:r>
            <a:r>
              <a:rPr lang="de-CH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MM-Bundesfinale u10</a:t>
            </a:r>
          </a:p>
          <a:p>
            <a:pPr>
              <a:lnSpc>
                <a:spcPct val="150000"/>
              </a:lnSpc>
            </a:pPr>
            <a:r>
              <a:rPr lang="de-CH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   </a:t>
            </a:r>
            <a:r>
              <a:rPr lang="de-CH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Vergleichskampf Bayern u10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1554" y="3166598"/>
            <a:ext cx="3510644" cy="2340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6655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4000" b="1" dirty="0">
                <a:solidFill>
                  <a:schemeClr val="tx1"/>
                </a:solidFill>
              </a:rPr>
              <a:t>Pro-Kids-Groups   -   Termine ÖTV</a:t>
            </a:r>
          </a:p>
        </p:txBody>
      </p:sp>
      <p:pic>
        <p:nvPicPr>
          <p:cNvPr id="27" name="Bild 26"/>
          <p:cNvPicPr>
            <a:picLocks noChangeAspect="1"/>
          </p:cNvPicPr>
          <p:nvPr/>
        </p:nvPicPr>
        <p:blipFill rotWithShape="1">
          <a:blip r:embed="rId2"/>
          <a:srcRect b="44873"/>
          <a:stretch/>
        </p:blipFill>
        <p:spPr>
          <a:xfrm>
            <a:off x="260947" y="353531"/>
            <a:ext cx="1656754" cy="421448"/>
          </a:xfrm>
          <a:prstGeom prst="rect">
            <a:avLst/>
          </a:prstGeom>
        </p:spPr>
      </p:pic>
      <p:sp>
        <p:nvSpPr>
          <p:cNvPr id="8" name="Abgerundetes Rechteck 7"/>
          <p:cNvSpPr/>
          <p:nvPr/>
        </p:nvSpPr>
        <p:spPr>
          <a:xfrm>
            <a:off x="260948" y="2518647"/>
            <a:ext cx="8592107" cy="3618915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AT" dirty="0">
                <a:solidFill>
                  <a:schemeClr val="tx1"/>
                </a:solidFill>
              </a:rPr>
              <a:t>08.11.-10.11.2019	    	Vergleichskampf gegen Bayern, Jahrgang 2009, Bayern</a:t>
            </a:r>
          </a:p>
          <a:p>
            <a:r>
              <a:rPr lang="de-AT" dirty="0">
                <a:solidFill>
                  <a:schemeClr val="tx1"/>
                </a:solidFill>
              </a:rPr>
              <a:t>24.11.-26.11.2019		ÖTV Kids Kat II Turnier u9/u10, Neunkirchen</a:t>
            </a:r>
          </a:p>
          <a:p>
            <a:r>
              <a:rPr lang="de-AT" dirty="0">
                <a:solidFill>
                  <a:schemeClr val="tx1"/>
                </a:solidFill>
              </a:rPr>
              <a:t>06.12.-08.12.2019		ÖTV Einladungsturnier u9, Leibnitz</a:t>
            </a:r>
          </a:p>
          <a:p>
            <a:endParaRPr lang="de-AT" dirty="0">
              <a:solidFill>
                <a:schemeClr val="tx1"/>
              </a:solidFill>
            </a:endParaRPr>
          </a:p>
          <a:p>
            <a:pPr algn="ctr"/>
            <a:r>
              <a:rPr lang="de-AT" dirty="0">
                <a:solidFill>
                  <a:schemeClr val="tx1"/>
                </a:solidFill>
              </a:rPr>
              <a:t>Termine 2020 werden im Laufe des November vom ÖTV bekannt gegeben!</a:t>
            </a:r>
          </a:p>
          <a:p>
            <a:pPr algn="ctr"/>
            <a:endParaRPr lang="de-AT" dirty="0">
              <a:solidFill>
                <a:schemeClr val="tx1"/>
              </a:solidFill>
            </a:endParaRPr>
          </a:p>
          <a:p>
            <a:pPr algn="ctr"/>
            <a:endParaRPr lang="de-AT" dirty="0">
              <a:solidFill>
                <a:schemeClr val="tx1"/>
              </a:solidFill>
            </a:endParaRPr>
          </a:p>
          <a:p>
            <a:pPr algn="ctr"/>
            <a:endParaRPr lang="de-AT" dirty="0">
              <a:solidFill>
                <a:schemeClr val="tx1"/>
              </a:solidFill>
            </a:endParaRPr>
          </a:p>
          <a:p>
            <a:pPr algn="ctr"/>
            <a:endParaRPr lang="de-AT" dirty="0">
              <a:solidFill>
                <a:schemeClr val="tx1"/>
              </a:solidFill>
            </a:endParaRPr>
          </a:p>
          <a:p>
            <a:endParaRPr lang="de-AT" dirty="0">
              <a:solidFill>
                <a:schemeClr val="tx1"/>
              </a:solidFill>
            </a:endParaRPr>
          </a:p>
          <a:p>
            <a:endParaRPr lang="de-AT" dirty="0">
              <a:solidFill>
                <a:schemeClr val="tx1"/>
              </a:solidFill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0086" y="4463196"/>
            <a:ext cx="2873829" cy="1396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1037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4000" b="1" dirty="0">
                <a:solidFill>
                  <a:schemeClr val="tx1"/>
                </a:solidFill>
              </a:rPr>
              <a:t>Regionalkader</a:t>
            </a:r>
          </a:p>
        </p:txBody>
      </p:sp>
      <p:pic>
        <p:nvPicPr>
          <p:cNvPr id="27" name="Bild 26"/>
          <p:cNvPicPr>
            <a:picLocks noChangeAspect="1"/>
          </p:cNvPicPr>
          <p:nvPr/>
        </p:nvPicPr>
        <p:blipFill rotWithShape="1">
          <a:blip r:embed="rId2"/>
          <a:srcRect b="44873"/>
          <a:stretch/>
        </p:blipFill>
        <p:spPr>
          <a:xfrm>
            <a:off x="260947" y="353531"/>
            <a:ext cx="1656754" cy="421448"/>
          </a:xfrm>
          <a:prstGeom prst="rect">
            <a:avLst/>
          </a:prstGeom>
        </p:spPr>
      </p:pic>
      <p:pic>
        <p:nvPicPr>
          <p:cNvPr id="5" name="Bild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8300" y="2403047"/>
            <a:ext cx="5998912" cy="3858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6598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4000" b="1" dirty="0">
                <a:solidFill>
                  <a:schemeClr val="tx1"/>
                </a:solidFill>
              </a:rPr>
              <a:t>Regionalkader</a:t>
            </a:r>
          </a:p>
        </p:txBody>
      </p:sp>
      <p:pic>
        <p:nvPicPr>
          <p:cNvPr id="27" name="Bild 26"/>
          <p:cNvPicPr>
            <a:picLocks noChangeAspect="1"/>
          </p:cNvPicPr>
          <p:nvPr/>
        </p:nvPicPr>
        <p:blipFill rotWithShape="1">
          <a:blip r:embed="rId2"/>
          <a:srcRect b="44873"/>
          <a:stretch/>
        </p:blipFill>
        <p:spPr>
          <a:xfrm>
            <a:off x="260947" y="353531"/>
            <a:ext cx="1656754" cy="421448"/>
          </a:xfrm>
          <a:prstGeom prst="rect">
            <a:avLst/>
          </a:prstGeom>
        </p:spPr>
      </p:pic>
      <p:sp>
        <p:nvSpPr>
          <p:cNvPr id="8" name="Abgerundetes Rechteck 7"/>
          <p:cNvSpPr/>
          <p:nvPr/>
        </p:nvSpPr>
        <p:spPr>
          <a:xfrm>
            <a:off x="487680" y="2518648"/>
            <a:ext cx="8090263" cy="33480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CH" sz="1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6 Regionen </a:t>
            </a:r>
            <a:r>
              <a:rPr lang="de-CH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		</a:t>
            </a:r>
            <a:r>
              <a:rPr lang="de-CH" sz="16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Regional-Vertreter</a:t>
            </a:r>
          </a:p>
          <a:p>
            <a:r>
              <a:rPr lang="de-CH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				</a:t>
            </a:r>
            <a:r>
              <a:rPr lang="de-CH" sz="1200" dirty="0">
                <a:ln w="0"/>
                <a:solidFill>
                  <a:schemeClr val="tx1"/>
                </a:solidFill>
              </a:rPr>
              <a:t>Vertreter, der die Interessen und Bedürfnisse der Vereine kennt, diese einbringt und</a:t>
            </a:r>
          </a:p>
          <a:p>
            <a:r>
              <a:rPr lang="de-CH" sz="1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				</a:t>
            </a:r>
            <a:r>
              <a:rPr lang="de-CH" sz="1200" dirty="0">
                <a:ln w="0"/>
                <a:solidFill>
                  <a:schemeClr val="tx1"/>
                </a:solidFill>
              </a:rPr>
              <a:t>als Sprecher der jeweiligen Region im Jugendausschuss platziert und vertritt.</a:t>
            </a:r>
          </a:p>
          <a:p>
            <a:r>
              <a:rPr lang="de-CH" sz="1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6 Stützpunkte </a:t>
            </a:r>
            <a:r>
              <a:rPr lang="de-CH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		</a:t>
            </a:r>
            <a:r>
              <a:rPr lang="de-CH" sz="16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Stützpunkt-Vereine und Regional-Trainer</a:t>
            </a:r>
          </a:p>
          <a:p>
            <a:r>
              <a:rPr lang="de-CH" sz="1200" dirty="0">
                <a:ln w="0"/>
                <a:solidFill>
                  <a:schemeClr val="tx1"/>
                </a:solidFill>
              </a:rPr>
              <a:t>				In den jeweiligen Regionen können sich Vereine und Trainer als Stützpunktpartner bewerben.</a:t>
            </a:r>
          </a:p>
          <a:p>
            <a:r>
              <a:rPr lang="de-CH" sz="1200" dirty="0">
                <a:ln w="0"/>
                <a:solidFill>
                  <a:schemeClr val="tx1"/>
                </a:solidFill>
              </a:rPr>
              <a:t>				Voraussetzung – Freude bei der Zusammenarbeit und dem Austausch mit den anderen</a:t>
            </a:r>
          </a:p>
          <a:p>
            <a:r>
              <a:rPr lang="de-CH" sz="1200" dirty="0">
                <a:ln w="0"/>
                <a:solidFill>
                  <a:schemeClr val="tx1"/>
                </a:solidFill>
              </a:rPr>
              <a:t>				Regional-Trainern, Vereinen und dem VTV inkl. Leistungszentrum.</a:t>
            </a:r>
          </a:p>
          <a:p>
            <a:r>
              <a:rPr lang="de-CH" sz="1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Kaderkinder</a:t>
            </a:r>
            <a:r>
              <a:rPr lang="de-CH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		</a:t>
            </a:r>
            <a:r>
              <a:rPr lang="de-CH" sz="16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8 bis 14 Jahre</a:t>
            </a:r>
          </a:p>
          <a:p>
            <a:r>
              <a:rPr lang="de-CH" sz="1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Aufnahmekriterien</a:t>
            </a:r>
            <a:r>
              <a:rPr lang="de-CH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	</a:t>
            </a:r>
            <a:r>
              <a:rPr lang="de-CH" sz="1200" dirty="0">
                <a:ln w="0"/>
                <a:solidFill>
                  <a:schemeClr val="tx1"/>
                </a:solidFill>
              </a:rPr>
              <a:t>Teilnahme bei </a:t>
            </a:r>
            <a:r>
              <a:rPr lang="de-CH" sz="1200" dirty="0" err="1">
                <a:ln w="0"/>
                <a:solidFill>
                  <a:schemeClr val="tx1"/>
                </a:solidFill>
              </a:rPr>
              <a:t>Sichtungen</a:t>
            </a:r>
            <a:r>
              <a:rPr lang="de-CH" sz="1200" dirty="0">
                <a:ln w="0"/>
                <a:solidFill>
                  <a:schemeClr val="tx1"/>
                </a:solidFill>
              </a:rPr>
              <a:t>, Landesmeisterschaften etc. um auf sich aufmerksam zu machen;</a:t>
            </a:r>
          </a:p>
          <a:p>
            <a:r>
              <a:rPr lang="de-CH" sz="1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				</a:t>
            </a:r>
            <a:r>
              <a:rPr lang="de-CH" sz="1200" dirty="0">
                <a:ln w="0"/>
                <a:solidFill>
                  <a:schemeClr val="tx1"/>
                </a:solidFill>
              </a:rPr>
              <a:t>Trainer empfehlen Kids ihrem jeweiligen Regional-Vertreter.</a:t>
            </a:r>
          </a:p>
          <a:p>
            <a:r>
              <a:rPr lang="de-CH" sz="1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Kosten</a:t>
            </a:r>
            <a:r>
              <a:rPr lang="de-CH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	 </a:t>
            </a:r>
            <a:r>
              <a:rPr lang="de-CH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		</a:t>
            </a:r>
            <a:r>
              <a:rPr lang="de-CH" sz="1600" b="1" dirty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25 % VTV; 20 % im Idealfall der Verein</a:t>
            </a:r>
          </a:p>
          <a:p>
            <a:endParaRPr lang="de-CH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308028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4000" b="1" dirty="0">
                <a:solidFill>
                  <a:schemeClr val="tx1"/>
                </a:solidFill>
              </a:rPr>
              <a:t>Regionalkader</a:t>
            </a:r>
          </a:p>
        </p:txBody>
      </p:sp>
      <p:pic>
        <p:nvPicPr>
          <p:cNvPr id="27" name="Bild 26"/>
          <p:cNvPicPr>
            <a:picLocks noChangeAspect="1"/>
          </p:cNvPicPr>
          <p:nvPr/>
        </p:nvPicPr>
        <p:blipFill rotWithShape="1">
          <a:blip r:embed="rId2"/>
          <a:srcRect b="44873"/>
          <a:stretch/>
        </p:blipFill>
        <p:spPr>
          <a:xfrm>
            <a:off x="260947" y="353531"/>
            <a:ext cx="1656754" cy="421448"/>
          </a:xfrm>
          <a:prstGeom prst="rect">
            <a:avLst/>
          </a:prstGeom>
        </p:spPr>
      </p:pic>
      <p:sp>
        <p:nvSpPr>
          <p:cNvPr id="8" name="Abgerundetes Rechteck 7"/>
          <p:cNvSpPr/>
          <p:nvPr/>
        </p:nvSpPr>
        <p:spPr>
          <a:xfrm>
            <a:off x="487680" y="2579608"/>
            <a:ext cx="8090263" cy="33480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CH" sz="1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Regional-Vertreter</a:t>
            </a:r>
            <a:r>
              <a:rPr lang="de-CH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	</a:t>
            </a:r>
            <a:r>
              <a:rPr lang="de-CH" sz="1200" dirty="0">
                <a:ln w="0"/>
                <a:solidFill>
                  <a:schemeClr val="tx1"/>
                </a:solidFill>
              </a:rPr>
              <a:t>Ingo Hagspiel		Bregenzerwald</a:t>
            </a:r>
          </a:p>
          <a:p>
            <a:r>
              <a:rPr lang="de-CH" sz="1200" dirty="0">
                <a:ln w="0"/>
                <a:solidFill>
                  <a:schemeClr val="tx1"/>
                </a:solidFill>
              </a:rPr>
              <a:t>				Catharina De Vries	Feldkirch</a:t>
            </a:r>
          </a:p>
          <a:p>
            <a:r>
              <a:rPr lang="de-CH" sz="1200" dirty="0">
                <a:ln w="0"/>
                <a:solidFill>
                  <a:schemeClr val="tx1"/>
                </a:solidFill>
              </a:rPr>
              <a:t>				Thomas Siegele	Bludenz</a:t>
            </a:r>
          </a:p>
          <a:p>
            <a:r>
              <a:rPr lang="de-CH" sz="1200" dirty="0">
                <a:ln w="0"/>
                <a:solidFill>
                  <a:schemeClr val="tx1"/>
                </a:solidFill>
              </a:rPr>
              <a:t>				Philipp Linder		Montafon</a:t>
            </a:r>
          </a:p>
          <a:p>
            <a:endParaRPr lang="de-CH" sz="1200" dirty="0">
              <a:ln w="0"/>
              <a:solidFill>
                <a:schemeClr val="tx1"/>
              </a:solidFill>
            </a:endParaRPr>
          </a:p>
          <a:p>
            <a:r>
              <a:rPr lang="de-CH" sz="1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Stützpunkte </a:t>
            </a:r>
            <a:r>
              <a:rPr lang="de-CH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		</a:t>
            </a:r>
            <a:r>
              <a:rPr lang="de-CH" sz="1200" dirty="0">
                <a:ln w="0"/>
                <a:solidFill>
                  <a:schemeClr val="tx1"/>
                </a:solidFill>
              </a:rPr>
              <a:t>Igor </a:t>
            </a:r>
            <a:r>
              <a:rPr lang="de-CH" sz="1200" dirty="0" err="1">
                <a:ln w="0"/>
                <a:solidFill>
                  <a:schemeClr val="tx1"/>
                </a:solidFill>
              </a:rPr>
              <a:t>Perak</a:t>
            </a:r>
            <a:r>
              <a:rPr lang="de-CH" sz="1200" dirty="0">
                <a:ln w="0"/>
                <a:solidFill>
                  <a:schemeClr val="tx1"/>
                </a:solidFill>
              </a:rPr>
              <a:t>		Bregenz (TC Bregenz)</a:t>
            </a:r>
          </a:p>
          <a:p>
            <a:r>
              <a:rPr lang="de-CH" sz="1200" dirty="0">
                <a:ln w="0"/>
                <a:solidFill>
                  <a:schemeClr val="tx1"/>
                </a:solidFill>
              </a:rPr>
              <a:t>				Dusan </a:t>
            </a:r>
            <a:r>
              <a:rPr lang="de-CH" sz="1200" dirty="0" err="1">
                <a:ln w="0"/>
                <a:solidFill>
                  <a:schemeClr val="tx1"/>
                </a:solidFill>
              </a:rPr>
              <a:t>Kulhaj</a:t>
            </a:r>
            <a:r>
              <a:rPr lang="de-CH" sz="1200" dirty="0">
                <a:ln w="0"/>
                <a:solidFill>
                  <a:schemeClr val="tx1"/>
                </a:solidFill>
              </a:rPr>
              <a:t>		Feldkirch (TC Altenstadt)</a:t>
            </a:r>
          </a:p>
          <a:p>
            <a:r>
              <a:rPr lang="de-CH" sz="1200" dirty="0">
                <a:ln w="0"/>
                <a:solidFill>
                  <a:schemeClr val="tx1"/>
                </a:solidFill>
              </a:rPr>
              <a:t>				Ajit Alexander		Bludenz (TC Bludenz)</a:t>
            </a:r>
          </a:p>
          <a:p>
            <a:endParaRPr lang="de-CH" sz="1200" dirty="0">
              <a:ln w="0"/>
              <a:solidFill>
                <a:schemeClr val="tx1"/>
              </a:solidFill>
            </a:endParaRPr>
          </a:p>
          <a:p>
            <a:r>
              <a:rPr lang="de-CH" sz="1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Kaderkinder</a:t>
            </a:r>
            <a:r>
              <a:rPr lang="de-CH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		</a:t>
            </a:r>
            <a:r>
              <a:rPr lang="de-CH" sz="1200" dirty="0">
                <a:ln w="0"/>
                <a:solidFill>
                  <a:schemeClr val="tx1"/>
                </a:solidFill>
              </a:rPr>
              <a:t>3 Kinder		Bregenz</a:t>
            </a:r>
          </a:p>
          <a:p>
            <a:r>
              <a:rPr lang="de-CH" sz="1200" dirty="0">
                <a:ln w="0"/>
                <a:solidFill>
                  <a:schemeClr val="tx1"/>
                </a:solidFill>
              </a:rPr>
              <a:t>				8 Kinder		Feldkirch</a:t>
            </a:r>
          </a:p>
          <a:p>
            <a:r>
              <a:rPr lang="de-CH" sz="1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				</a:t>
            </a:r>
            <a:r>
              <a:rPr lang="de-CH" sz="1200" dirty="0">
                <a:ln w="0"/>
                <a:solidFill>
                  <a:schemeClr val="tx1"/>
                </a:solidFill>
              </a:rPr>
              <a:t>10 Kinder		Bludenz</a:t>
            </a:r>
          </a:p>
          <a:p>
            <a:endParaRPr lang="de-CH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612303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4000" b="1" dirty="0">
                <a:solidFill>
                  <a:schemeClr val="tx1"/>
                </a:solidFill>
              </a:rPr>
              <a:t>Tennisliga-News</a:t>
            </a:r>
          </a:p>
        </p:txBody>
      </p:sp>
      <p:pic>
        <p:nvPicPr>
          <p:cNvPr id="27" name="Bild 26"/>
          <p:cNvPicPr>
            <a:picLocks noChangeAspect="1"/>
          </p:cNvPicPr>
          <p:nvPr/>
        </p:nvPicPr>
        <p:blipFill rotWithShape="1">
          <a:blip r:embed="rId2"/>
          <a:srcRect b="44873"/>
          <a:stretch/>
        </p:blipFill>
        <p:spPr>
          <a:xfrm>
            <a:off x="260947" y="353531"/>
            <a:ext cx="1656754" cy="421448"/>
          </a:xfrm>
          <a:prstGeom prst="rect">
            <a:avLst/>
          </a:prstGeom>
        </p:spPr>
      </p:pic>
      <p:pic>
        <p:nvPicPr>
          <p:cNvPr id="5" name="Bild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8300" y="2403047"/>
            <a:ext cx="5998912" cy="3858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2828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4000" b="1" dirty="0">
                <a:solidFill>
                  <a:schemeClr val="tx1"/>
                </a:solidFill>
              </a:rPr>
              <a:t>Turnier-News</a:t>
            </a:r>
          </a:p>
        </p:txBody>
      </p:sp>
      <p:pic>
        <p:nvPicPr>
          <p:cNvPr id="27" name="Bild 26"/>
          <p:cNvPicPr>
            <a:picLocks noChangeAspect="1"/>
          </p:cNvPicPr>
          <p:nvPr/>
        </p:nvPicPr>
        <p:blipFill rotWithShape="1">
          <a:blip r:embed="rId2"/>
          <a:srcRect b="44873"/>
          <a:stretch/>
        </p:blipFill>
        <p:spPr>
          <a:xfrm>
            <a:off x="260947" y="353531"/>
            <a:ext cx="1656754" cy="421448"/>
          </a:xfrm>
          <a:prstGeom prst="rect">
            <a:avLst/>
          </a:prstGeom>
        </p:spPr>
      </p:pic>
      <p:pic>
        <p:nvPicPr>
          <p:cNvPr id="5" name="Bild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8300" y="2403047"/>
            <a:ext cx="5998912" cy="3858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5909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4000" b="1" dirty="0">
                <a:solidFill>
                  <a:schemeClr val="tx1"/>
                </a:solidFill>
              </a:rPr>
              <a:t>Turnierlandschaft </a:t>
            </a:r>
            <a:br>
              <a:rPr lang="de-DE" sz="4000" b="1" dirty="0">
                <a:solidFill>
                  <a:schemeClr val="tx1"/>
                </a:solidFill>
              </a:rPr>
            </a:br>
            <a:r>
              <a:rPr lang="de-DE" sz="4000" b="1" dirty="0">
                <a:solidFill>
                  <a:schemeClr val="tx1"/>
                </a:solidFill>
              </a:rPr>
              <a:t>Änderung ÖTV 2020 - Jugend</a:t>
            </a:r>
          </a:p>
        </p:txBody>
      </p:sp>
      <p:pic>
        <p:nvPicPr>
          <p:cNvPr id="27" name="Bild 26"/>
          <p:cNvPicPr>
            <a:picLocks noChangeAspect="1"/>
          </p:cNvPicPr>
          <p:nvPr/>
        </p:nvPicPr>
        <p:blipFill rotWithShape="1">
          <a:blip r:embed="rId3"/>
          <a:srcRect b="44873"/>
          <a:stretch/>
        </p:blipFill>
        <p:spPr>
          <a:xfrm>
            <a:off x="260947" y="353531"/>
            <a:ext cx="1656754" cy="421448"/>
          </a:xfrm>
          <a:prstGeom prst="rect">
            <a:avLst/>
          </a:prstGeom>
        </p:spPr>
      </p:pic>
      <p:sp>
        <p:nvSpPr>
          <p:cNvPr id="6" name="Abgerundetes Rechteck 5"/>
          <p:cNvSpPr/>
          <p:nvPr/>
        </p:nvSpPr>
        <p:spPr>
          <a:xfrm>
            <a:off x="396273" y="2237269"/>
            <a:ext cx="8359800" cy="4121967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AT" b="1" dirty="0">
              <a:solidFill>
                <a:schemeClr val="tx1"/>
              </a:solidFill>
            </a:endParaRPr>
          </a:p>
          <a:p>
            <a:endParaRPr lang="de-AT" b="1" dirty="0">
              <a:solidFill>
                <a:schemeClr val="tx1"/>
              </a:solidFill>
            </a:endParaRPr>
          </a:p>
          <a:p>
            <a:r>
              <a:rPr lang="de-AT" sz="1600" b="1" dirty="0">
                <a:solidFill>
                  <a:schemeClr val="tx1"/>
                </a:solidFill>
              </a:rPr>
              <a:t>Turniersaison: „Tennis Austria 2020“ - für alle öffentlichen Jugendbewerbe</a:t>
            </a:r>
            <a:br>
              <a:rPr lang="de-AT" sz="1600" dirty="0">
                <a:solidFill>
                  <a:schemeClr val="tx1"/>
                </a:solidFill>
              </a:rPr>
            </a:br>
            <a:r>
              <a:rPr lang="de-AT" sz="1600" dirty="0">
                <a:solidFill>
                  <a:schemeClr val="tx1"/>
                </a:solidFill>
              </a:rPr>
              <a:t>    Rangliste-Wertung und ITN-Wertung</a:t>
            </a:r>
          </a:p>
          <a:p>
            <a:r>
              <a:rPr lang="de-AT" sz="1600" b="1" dirty="0">
                <a:solidFill>
                  <a:schemeClr val="tx1"/>
                </a:solidFill>
              </a:rPr>
              <a:t>Turniersaison: „ITN-Turniere 2020“ - für vereinsinterne Jugendturniere</a:t>
            </a:r>
            <a:br>
              <a:rPr lang="de-AT" sz="1600" dirty="0">
                <a:solidFill>
                  <a:schemeClr val="tx1"/>
                </a:solidFill>
              </a:rPr>
            </a:br>
            <a:r>
              <a:rPr lang="de-AT" sz="1600" dirty="0">
                <a:solidFill>
                  <a:schemeClr val="tx1"/>
                </a:solidFill>
              </a:rPr>
              <a:t>    ITN-Wertung</a:t>
            </a:r>
          </a:p>
          <a:p>
            <a:endParaRPr lang="de-AT" sz="1600" dirty="0">
              <a:solidFill>
                <a:schemeClr val="tx1"/>
              </a:solidFill>
            </a:endParaRPr>
          </a:p>
          <a:p>
            <a:r>
              <a:rPr lang="de-AT" sz="1600" dirty="0">
                <a:solidFill>
                  <a:schemeClr val="tx1"/>
                </a:solidFill>
              </a:rPr>
              <a:t>ÖMS – Österreichische Meisterschaften    (ehemalige KAT I)</a:t>
            </a:r>
          </a:p>
          <a:p>
            <a:r>
              <a:rPr lang="de-AT" sz="1600" dirty="0">
                <a:solidFill>
                  <a:schemeClr val="tx1"/>
                </a:solidFill>
              </a:rPr>
              <a:t>MASTERS                                                         (ehemalige KAT I)</a:t>
            </a:r>
          </a:p>
          <a:p>
            <a:r>
              <a:rPr lang="de-AT" sz="1600" dirty="0">
                <a:solidFill>
                  <a:schemeClr val="tx1"/>
                </a:solidFill>
              </a:rPr>
              <a:t>Jugend-KAT 1                                                  (ehemalige KAT II)</a:t>
            </a:r>
          </a:p>
          <a:p>
            <a:r>
              <a:rPr lang="de-AT" sz="1600" dirty="0">
                <a:solidFill>
                  <a:schemeClr val="tx1"/>
                </a:solidFill>
              </a:rPr>
              <a:t>LM – Landesmeisterschaften                       (ehemalige KAT III)</a:t>
            </a:r>
          </a:p>
          <a:p>
            <a:r>
              <a:rPr lang="de-AT" sz="1600" dirty="0">
                <a:solidFill>
                  <a:schemeClr val="tx1"/>
                </a:solidFill>
              </a:rPr>
              <a:t>Jugend-KAT 2                                                  (ehemalige KAT IV)</a:t>
            </a:r>
          </a:p>
          <a:p>
            <a:r>
              <a:rPr lang="de-AT" sz="1600" dirty="0">
                <a:solidFill>
                  <a:schemeClr val="tx1"/>
                </a:solidFill>
              </a:rPr>
              <a:t>Jugend-KAT 3                                                  (ehemalige ITN)</a:t>
            </a:r>
          </a:p>
          <a:p>
            <a:r>
              <a:rPr lang="de-AT" sz="1600" dirty="0">
                <a:solidFill>
                  <a:schemeClr val="tx1"/>
                </a:solidFill>
              </a:rPr>
              <a:t>Jugend-KAT 4                                                  (ehemalige ITN)</a:t>
            </a:r>
          </a:p>
          <a:p>
            <a:endParaRPr lang="de-AT" sz="1600" dirty="0">
              <a:solidFill>
                <a:schemeClr val="tx1"/>
              </a:solidFill>
            </a:endParaRPr>
          </a:p>
          <a:p>
            <a:r>
              <a:rPr lang="de-AT" sz="1600" dirty="0">
                <a:solidFill>
                  <a:schemeClr val="tx1"/>
                </a:solidFill>
              </a:rPr>
              <a:t>Im Zuge dieser Änderung, werden die Ranglistenpunkte der einzelnen Jugend-Turniere überarbeitet; Berechnungslogik (6 Einzel + 2 ÖMS + 2 LM + 6 Doppel).</a:t>
            </a:r>
          </a:p>
          <a:p>
            <a:r>
              <a:rPr lang="de-AT" sz="1600" b="1" dirty="0">
                <a:solidFill>
                  <a:srgbClr val="FF0000"/>
                </a:solidFill>
              </a:rPr>
              <a:t>Sitzung Jugendreferat – 17. Oktober 2019 – Details folgen!</a:t>
            </a:r>
          </a:p>
          <a:p>
            <a:endParaRPr lang="de-CH" dirty="0">
              <a:solidFill>
                <a:schemeClr val="tx1"/>
              </a:solidFill>
            </a:endParaRPr>
          </a:p>
          <a:p>
            <a:endParaRPr lang="de-CH" dirty="0">
              <a:solidFill>
                <a:schemeClr val="tx1"/>
              </a:solidFill>
              <a:sym typeface="Wingdings" panose="05000000000000000000" pitchFamily="2" charset="2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92769">
            <a:off x="6335042" y="3578252"/>
            <a:ext cx="1920000" cy="144000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7808030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4000" b="1" dirty="0">
                <a:solidFill>
                  <a:schemeClr val="tx1"/>
                </a:solidFill>
              </a:rPr>
              <a:t>Turnierlandschaft </a:t>
            </a:r>
            <a:br>
              <a:rPr lang="de-DE" sz="4000" b="1" dirty="0">
                <a:solidFill>
                  <a:schemeClr val="tx1"/>
                </a:solidFill>
              </a:rPr>
            </a:br>
            <a:r>
              <a:rPr lang="de-DE" sz="4000" b="1" dirty="0">
                <a:solidFill>
                  <a:schemeClr val="tx1"/>
                </a:solidFill>
              </a:rPr>
              <a:t>ÖTV 2020 - Kids</a:t>
            </a:r>
          </a:p>
        </p:txBody>
      </p:sp>
      <p:pic>
        <p:nvPicPr>
          <p:cNvPr id="27" name="Bild 26"/>
          <p:cNvPicPr>
            <a:picLocks noChangeAspect="1"/>
          </p:cNvPicPr>
          <p:nvPr/>
        </p:nvPicPr>
        <p:blipFill rotWithShape="1">
          <a:blip r:embed="rId3"/>
          <a:srcRect b="44873"/>
          <a:stretch/>
        </p:blipFill>
        <p:spPr>
          <a:xfrm>
            <a:off x="260947" y="353531"/>
            <a:ext cx="1656754" cy="421448"/>
          </a:xfrm>
          <a:prstGeom prst="rect">
            <a:avLst/>
          </a:prstGeom>
        </p:spPr>
      </p:pic>
      <p:sp>
        <p:nvSpPr>
          <p:cNvPr id="6" name="Abgerundetes Rechteck 5"/>
          <p:cNvSpPr/>
          <p:nvPr/>
        </p:nvSpPr>
        <p:spPr>
          <a:xfrm>
            <a:off x="396273" y="2625637"/>
            <a:ext cx="8359800" cy="3381463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AT" b="1" dirty="0">
                <a:solidFill>
                  <a:schemeClr val="tx1"/>
                </a:solidFill>
              </a:rPr>
              <a:t>„Tennis Austria 2020“                   für ÖTV-KIDS-Turniere </a:t>
            </a:r>
          </a:p>
          <a:p>
            <a:endParaRPr lang="de-AT" dirty="0">
              <a:solidFill>
                <a:schemeClr val="tx1"/>
              </a:solidFill>
            </a:endParaRPr>
          </a:p>
          <a:p>
            <a:r>
              <a:rPr lang="de-AT" b="1" dirty="0">
                <a:solidFill>
                  <a:schemeClr val="tx1"/>
                </a:solidFill>
              </a:rPr>
              <a:t>„ITN-Turniere 2020“                      für alle anderen KIDS-Turniere</a:t>
            </a:r>
            <a:endParaRPr lang="de-AT" dirty="0">
              <a:solidFill>
                <a:schemeClr val="tx1"/>
              </a:solidFill>
            </a:endParaRPr>
          </a:p>
          <a:p>
            <a:endParaRPr lang="de-CH" dirty="0">
              <a:solidFill>
                <a:schemeClr val="tx1"/>
              </a:solidFill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09810">
            <a:off x="6271767" y="3225606"/>
            <a:ext cx="2400000" cy="180000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126117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4C99E07F-65FF-7C46-9BB6-3C9666774D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Kontakte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EFE26267-1033-8241-AF21-09A9891FC743}"/>
              </a:ext>
            </a:extLst>
          </p:cNvPr>
          <p:cNvSpPr txBox="1"/>
          <p:nvPr/>
        </p:nvSpPr>
        <p:spPr>
          <a:xfrm>
            <a:off x="1021976" y="3137647"/>
            <a:ext cx="72076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/>
              <a:t>Birgit Schobel	Jugend </a:t>
            </a:r>
            <a:r>
              <a:rPr lang="de-DE" sz="2000" dirty="0" err="1"/>
              <a:t>Allgmein</a:t>
            </a:r>
            <a:r>
              <a:rPr lang="de-DE" sz="2000" dirty="0"/>
              <a:t>			</a:t>
            </a:r>
            <a:r>
              <a:rPr lang="de-DE" sz="2000" dirty="0">
                <a:hlinkClick r:id="rId2"/>
              </a:rPr>
              <a:t>birgit.schobel@vol.at</a:t>
            </a:r>
            <a:endParaRPr lang="de-DE" sz="2000" dirty="0"/>
          </a:p>
          <a:p>
            <a:r>
              <a:rPr lang="de-DE" sz="2000" dirty="0"/>
              <a:t>Heike Reiner		Liga Jugend + Kids		</a:t>
            </a:r>
            <a:r>
              <a:rPr lang="de-DE" sz="2000" dirty="0" err="1"/>
              <a:t>heike.reiner@gmx.net</a:t>
            </a:r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17841109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sz="3800" dirty="0">
                <a:solidFill>
                  <a:schemeClr val="tx1"/>
                </a:solidFill>
              </a:rPr>
              <a:t>… jetzt folgt eine Pause und wir freuen uns auf den Austausch mit euch...</a:t>
            </a:r>
            <a:br>
              <a:rPr lang="de-DE" sz="3800" dirty="0">
                <a:solidFill>
                  <a:schemeClr val="tx1"/>
                </a:solidFill>
              </a:rPr>
            </a:br>
            <a:endParaRPr lang="de-DE" sz="2200" dirty="0">
              <a:solidFill>
                <a:schemeClr val="tx1"/>
              </a:solidFill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141" y="2386872"/>
            <a:ext cx="5834743" cy="3889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7202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de-DE" sz="3800" dirty="0">
                <a:solidFill>
                  <a:schemeClr val="tx1"/>
                </a:solidFill>
              </a:rPr>
              <a:t>Ablaufplanung Tennisliga Kids und Jugend </a:t>
            </a:r>
            <a:br>
              <a:rPr lang="de-DE" sz="3800" dirty="0">
                <a:solidFill>
                  <a:schemeClr val="tx1"/>
                </a:solidFill>
              </a:rPr>
            </a:br>
            <a:endParaRPr lang="de-DE" sz="2200" dirty="0">
              <a:solidFill>
                <a:schemeClr val="tx1"/>
              </a:solidFill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3274456" y="6166850"/>
            <a:ext cx="25189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de-CH" sz="1200" dirty="0"/>
          </a:p>
        </p:txBody>
      </p:sp>
      <p:sp>
        <p:nvSpPr>
          <p:cNvPr id="19" name="Abgerundetes Rechteck 18"/>
          <p:cNvSpPr/>
          <p:nvPr/>
        </p:nvSpPr>
        <p:spPr>
          <a:xfrm>
            <a:off x="396273" y="2625637"/>
            <a:ext cx="7934927" cy="3381463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CH" dirty="0">
              <a:solidFill>
                <a:schemeClr val="tx1"/>
              </a:solidFill>
            </a:endParaRPr>
          </a:p>
          <a:p>
            <a:endParaRPr lang="de-CH" dirty="0">
              <a:solidFill>
                <a:schemeClr val="tx1"/>
              </a:solidFill>
            </a:endParaRPr>
          </a:p>
          <a:p>
            <a:endParaRPr lang="de-CH" dirty="0">
              <a:solidFill>
                <a:schemeClr val="tx1"/>
              </a:solidFill>
            </a:endParaRPr>
          </a:p>
          <a:p>
            <a:r>
              <a:rPr lang="de-CH" dirty="0">
                <a:solidFill>
                  <a:schemeClr val="tx1"/>
                </a:solidFill>
              </a:rPr>
              <a:t>bis 15. Februar...	Nennung der Mannschaften und Spielerlisten (Ausnahme					Kids J8)</a:t>
            </a:r>
          </a:p>
          <a:p>
            <a:r>
              <a:rPr lang="de-CH" dirty="0">
                <a:solidFill>
                  <a:schemeClr val="tx1"/>
                </a:solidFill>
              </a:rPr>
              <a:t>				</a:t>
            </a:r>
          </a:p>
          <a:p>
            <a:r>
              <a:rPr lang="de-CH" dirty="0">
                <a:solidFill>
                  <a:schemeClr val="tx1"/>
                </a:solidFill>
              </a:rPr>
              <a:t>bis März...		Bearbeitung durch VTV</a:t>
            </a:r>
          </a:p>
          <a:p>
            <a:r>
              <a:rPr lang="de-CH" dirty="0">
                <a:solidFill>
                  <a:schemeClr val="tx1"/>
                </a:solidFill>
              </a:rPr>
              <a:t>				Kontrolle durch die Vereine</a:t>
            </a:r>
          </a:p>
          <a:p>
            <a:r>
              <a:rPr lang="de-CH" dirty="0">
                <a:solidFill>
                  <a:schemeClr val="tx1"/>
                </a:solidFill>
              </a:rPr>
              <a:t>				Auslosung und Erstellung Spielplan</a:t>
            </a:r>
          </a:p>
          <a:p>
            <a:r>
              <a:rPr lang="de-CH" dirty="0">
                <a:solidFill>
                  <a:schemeClr val="tx1"/>
                </a:solidFill>
              </a:rPr>
              <a:t> </a:t>
            </a:r>
          </a:p>
          <a:p>
            <a:r>
              <a:rPr lang="de-CH" dirty="0">
                <a:solidFill>
                  <a:schemeClr val="tx1"/>
                </a:solidFill>
              </a:rPr>
              <a:t>bis 30. April...		kostenlose Nachnennfrist für Spieler</a:t>
            </a:r>
          </a:p>
          <a:p>
            <a:r>
              <a:rPr lang="de-CH" dirty="0">
                <a:solidFill>
                  <a:schemeClr val="tx1"/>
                </a:solidFill>
              </a:rPr>
              <a:t>				J8 Nennschluss für Teams und Spieler (Infos folgen per Mail)</a:t>
            </a:r>
          </a:p>
          <a:p>
            <a:endParaRPr lang="de-CH" dirty="0">
              <a:solidFill>
                <a:schemeClr val="tx1"/>
              </a:solidFill>
            </a:endParaRPr>
          </a:p>
          <a:p>
            <a:endParaRPr lang="de-CH" dirty="0">
              <a:solidFill>
                <a:schemeClr val="tx1"/>
              </a:solidFill>
            </a:endParaRPr>
          </a:p>
          <a:p>
            <a:endParaRPr lang="de-CH" dirty="0">
              <a:solidFill>
                <a:schemeClr val="tx1"/>
              </a:solidFill>
            </a:endParaRPr>
          </a:p>
          <a:p>
            <a:endParaRPr lang="de-CH" dirty="0">
              <a:solidFill>
                <a:schemeClr val="tx1"/>
              </a:solidFill>
            </a:endParaRPr>
          </a:p>
          <a:p>
            <a:r>
              <a:rPr lang="de-CH" dirty="0">
                <a:solidFill>
                  <a:schemeClr val="tx1"/>
                </a:solidFill>
              </a:rPr>
              <a:t>	</a:t>
            </a:r>
          </a:p>
        </p:txBody>
      </p:sp>
      <p:sp>
        <p:nvSpPr>
          <p:cNvPr id="22" name="Textfeld 21"/>
          <p:cNvSpPr txBox="1"/>
          <p:nvPr/>
        </p:nvSpPr>
        <p:spPr>
          <a:xfrm>
            <a:off x="396273" y="6153787"/>
            <a:ext cx="25189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de-CH" sz="1200" dirty="0"/>
          </a:p>
        </p:txBody>
      </p:sp>
    </p:spTree>
    <p:extLst>
      <p:ext uri="{BB962C8B-B14F-4D97-AF65-F5344CB8AC3E}">
        <p14:creationId xmlns:p14="http://schemas.microsoft.com/office/powerpoint/2010/main" val="21960323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de-DE" dirty="0">
                <a:solidFill>
                  <a:schemeClr val="tx1"/>
                </a:solidFill>
              </a:rPr>
              <a:t>Tennisliga Jugend</a:t>
            </a:r>
            <a:br>
              <a:rPr lang="de-DE" dirty="0">
                <a:solidFill>
                  <a:schemeClr val="tx1"/>
                </a:solidFill>
              </a:rPr>
            </a:br>
            <a:r>
              <a:rPr lang="de-DE" sz="2400" dirty="0">
                <a:solidFill>
                  <a:schemeClr val="tx1"/>
                </a:solidFill>
              </a:rPr>
              <a:t>Spielberechtigung + Austragungsform</a:t>
            </a:r>
          </a:p>
        </p:txBody>
      </p:sp>
      <p:grpSp>
        <p:nvGrpSpPr>
          <p:cNvPr id="18" name="Gruppieren 17"/>
          <p:cNvGrpSpPr/>
          <p:nvPr/>
        </p:nvGrpSpPr>
        <p:grpSpPr>
          <a:xfrm>
            <a:off x="396273" y="2540001"/>
            <a:ext cx="8444772" cy="3890787"/>
            <a:chOff x="3000133" y="4422891"/>
            <a:chExt cx="8444772" cy="2020958"/>
          </a:xfrm>
        </p:grpSpPr>
        <p:sp>
          <p:nvSpPr>
            <p:cNvPr id="20" name="Abgerundetes Rechteck 19"/>
            <p:cNvSpPr/>
            <p:nvPr/>
          </p:nvSpPr>
          <p:spPr>
            <a:xfrm>
              <a:off x="3089033" y="4422891"/>
              <a:ext cx="8355872" cy="1939415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indent="-285750">
                <a:buFont typeface="Wingdings" charset="2"/>
                <a:buChar char="ü"/>
              </a:pPr>
              <a:endParaRPr lang="de-CH" sz="1400" dirty="0">
                <a:solidFill>
                  <a:schemeClr val="tx1"/>
                </a:solidFill>
                <a:sym typeface="Wingdings" pitchFamily="2" charset="2"/>
              </a:endParaRPr>
            </a:p>
            <a:p>
              <a:pPr marL="285750" indent="-285750">
                <a:buFont typeface="Wingdings" charset="2"/>
                <a:buChar char="ü"/>
              </a:pPr>
              <a:endParaRPr lang="de-CH" sz="1400" dirty="0">
                <a:solidFill>
                  <a:schemeClr val="tx1"/>
                </a:solidFill>
                <a:sym typeface="Wingdings" pitchFamily="2" charset="2"/>
              </a:endParaRPr>
            </a:p>
            <a:p>
              <a:endParaRPr lang="de-CH" sz="1400" dirty="0">
                <a:solidFill>
                  <a:schemeClr val="tx1"/>
                </a:solidFill>
                <a:sym typeface="Wingdings" pitchFamily="2" charset="2"/>
              </a:endParaRPr>
            </a:p>
            <a:p>
              <a:pPr marL="285750" indent="-285750">
                <a:buFont typeface="Wingdings" charset="2"/>
                <a:buChar char="ü"/>
              </a:pPr>
              <a:endParaRPr lang="de-CH" sz="1400" dirty="0">
                <a:solidFill>
                  <a:schemeClr val="tx1"/>
                </a:solidFill>
                <a:sym typeface="Wingdings" pitchFamily="2" charset="2"/>
              </a:endParaRPr>
            </a:p>
            <a:p>
              <a:pPr marL="285750" indent="-285750">
                <a:buFont typeface="Wingdings" charset="2"/>
                <a:buChar char="ü"/>
              </a:pPr>
              <a:endParaRPr lang="de-CH" dirty="0">
                <a:solidFill>
                  <a:schemeClr val="tx1"/>
                </a:solidFill>
                <a:sym typeface="Wingdings" pitchFamily="2" charset="2"/>
              </a:endParaRPr>
            </a:p>
            <a:p>
              <a:pPr marL="285750" indent="-285750">
                <a:buFont typeface="Wingdings" charset="2"/>
                <a:buChar char="ü"/>
              </a:pPr>
              <a:r>
                <a:rPr lang="de-CH" dirty="0">
                  <a:solidFill>
                    <a:schemeClr val="tx1"/>
                  </a:solidFill>
                  <a:sym typeface="Wingdings" pitchFamily="2" charset="2"/>
                </a:rPr>
                <a:t>Spielberechtigung bzw. Zugehörigkeit zur Altersklasse geregelt wie bei Turnieren</a:t>
              </a:r>
            </a:p>
            <a:p>
              <a:endParaRPr lang="de-CH" dirty="0">
                <a:solidFill>
                  <a:schemeClr val="tx1"/>
                </a:solidFill>
                <a:sym typeface="Wingdings" pitchFamily="2" charset="2"/>
              </a:endParaRPr>
            </a:p>
            <a:p>
              <a:r>
                <a:rPr lang="de-CH" dirty="0">
                  <a:solidFill>
                    <a:schemeClr val="tx1"/>
                  </a:solidFill>
                  <a:sym typeface="Wingdings" pitchFamily="2" charset="2"/>
                </a:rPr>
                <a:t>Bedeutet:</a:t>
              </a:r>
            </a:p>
            <a:p>
              <a:endParaRPr lang="de-CH" dirty="0">
                <a:solidFill>
                  <a:schemeClr val="tx1"/>
                </a:solidFill>
                <a:sym typeface="Wingdings" pitchFamily="2" charset="2"/>
              </a:endParaRPr>
            </a:p>
            <a:p>
              <a:pPr marL="285750" indent="-285750">
                <a:buFont typeface="Wingdings" charset="2"/>
                <a:buChar char="ü"/>
              </a:pPr>
              <a:r>
                <a:rPr lang="de-CH" dirty="0">
                  <a:solidFill>
                    <a:schemeClr val="tx1"/>
                  </a:solidFill>
                  <a:sym typeface="Wingdings" pitchFamily="2" charset="2"/>
                </a:rPr>
                <a:t>U10-er darf maximal AK 13</a:t>
              </a:r>
            </a:p>
            <a:p>
              <a:pPr marL="285750" indent="-285750">
                <a:buFont typeface="Wingdings" charset="2"/>
                <a:buChar char="ü"/>
              </a:pPr>
              <a:r>
                <a:rPr lang="de-CH" dirty="0">
                  <a:solidFill>
                    <a:schemeClr val="tx1"/>
                  </a:solidFill>
                  <a:sym typeface="Wingdings" pitchFamily="2" charset="2"/>
                </a:rPr>
                <a:t>U11-er darf maximal AK 13</a:t>
              </a:r>
            </a:p>
            <a:p>
              <a:pPr marL="285750" indent="-285750">
                <a:buFont typeface="Wingdings" charset="2"/>
                <a:buChar char="ü"/>
              </a:pPr>
              <a:r>
                <a:rPr lang="de-CH" dirty="0">
                  <a:solidFill>
                    <a:schemeClr val="tx1"/>
                  </a:solidFill>
                  <a:sym typeface="Wingdings" pitchFamily="2" charset="2"/>
                </a:rPr>
                <a:t>U12- Spieler darf AK 13 spielen oder AK 15 – nicht bei AK 17</a:t>
              </a:r>
            </a:p>
            <a:p>
              <a:endParaRPr lang="de-CH" dirty="0">
                <a:solidFill>
                  <a:schemeClr val="tx1"/>
                </a:solidFill>
                <a:sym typeface="Wingdings" pitchFamily="2" charset="2"/>
              </a:endParaRPr>
            </a:p>
            <a:p>
              <a:endParaRPr lang="de-CH" dirty="0">
                <a:solidFill>
                  <a:schemeClr val="tx1"/>
                </a:solidFill>
                <a:sym typeface="Wingdings" pitchFamily="2" charset="2"/>
              </a:endParaRPr>
            </a:p>
            <a:p>
              <a:endParaRPr lang="de-CH" sz="1400" dirty="0">
                <a:solidFill>
                  <a:schemeClr val="tx1"/>
                </a:solidFill>
                <a:sym typeface="Wingdings" pitchFamily="2" charset="2"/>
              </a:endParaRPr>
            </a:p>
            <a:p>
              <a:endParaRPr lang="de-CH" sz="1400" dirty="0">
                <a:solidFill>
                  <a:schemeClr val="tx1"/>
                </a:solidFill>
                <a:sym typeface="Wingdings" pitchFamily="2" charset="2"/>
              </a:endParaRPr>
            </a:p>
            <a:p>
              <a:pPr marL="285750" indent="-285750">
                <a:buFont typeface="Wingdings" charset="2"/>
                <a:buChar char="ü"/>
              </a:pPr>
              <a:endParaRPr lang="de-CH" sz="1400" dirty="0">
                <a:solidFill>
                  <a:schemeClr val="tx1"/>
                </a:solidFill>
                <a:sym typeface="Wingdings" pitchFamily="2" charset="2"/>
              </a:endParaRPr>
            </a:p>
            <a:p>
              <a:endParaRPr lang="de-CH" sz="1400" dirty="0">
                <a:solidFill>
                  <a:schemeClr val="tx1"/>
                </a:solidFill>
                <a:sym typeface="Wingdings" pitchFamily="2" charset="2"/>
              </a:endParaRPr>
            </a:p>
            <a:p>
              <a:endParaRPr lang="de-CH" sz="1000" i="1" dirty="0">
                <a:solidFill>
                  <a:schemeClr val="tx1"/>
                </a:solidFill>
              </a:endParaRPr>
            </a:p>
          </p:txBody>
        </p:sp>
        <p:sp>
          <p:nvSpPr>
            <p:cNvPr id="22" name="Textfeld 21"/>
            <p:cNvSpPr txBox="1"/>
            <p:nvPr/>
          </p:nvSpPr>
          <p:spPr>
            <a:xfrm>
              <a:off x="3000133" y="6166850"/>
              <a:ext cx="251895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de-CH" sz="1200" dirty="0"/>
            </a:p>
          </p:txBody>
        </p:sp>
      </p:grpSp>
      <p:sp>
        <p:nvSpPr>
          <p:cNvPr id="7" name="Oval 3"/>
          <p:cNvSpPr/>
          <p:nvPr/>
        </p:nvSpPr>
        <p:spPr>
          <a:xfrm>
            <a:off x="792480" y="5303520"/>
            <a:ext cx="7768045" cy="869334"/>
          </a:xfrm>
          <a:prstGeom prst="ellipse">
            <a:avLst/>
          </a:prstGeom>
          <a:gradFill>
            <a:gsLst>
              <a:gs pos="0">
                <a:srgbClr val="69D0CB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rgbClr val="C00000"/>
                </a:solidFill>
              </a:rPr>
              <a:t>NEU 2020 -&gt; Bewerb J13 </a:t>
            </a:r>
            <a:r>
              <a:rPr lang="de-DE" dirty="0" err="1">
                <a:solidFill>
                  <a:srgbClr val="C00000"/>
                </a:solidFill>
              </a:rPr>
              <a:t>green</a:t>
            </a:r>
            <a:r>
              <a:rPr lang="de-DE" dirty="0">
                <a:solidFill>
                  <a:srgbClr val="C00000"/>
                </a:solidFill>
              </a:rPr>
              <a:t>  für Anfänger! </a:t>
            </a:r>
          </a:p>
          <a:p>
            <a:pPr algn="ctr"/>
            <a:r>
              <a:rPr lang="de-DE" dirty="0">
                <a:solidFill>
                  <a:srgbClr val="C00000"/>
                </a:solidFill>
              </a:rPr>
              <a:t>Danke an den UTC Schlins für den Input!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4744" y="300212"/>
            <a:ext cx="2635781" cy="1757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1739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feld 10"/>
          <p:cNvSpPr txBox="1"/>
          <p:nvPr/>
        </p:nvSpPr>
        <p:spPr>
          <a:xfrm>
            <a:off x="3274456" y="6166850"/>
            <a:ext cx="25189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de-CH" sz="1200" dirty="0"/>
          </a:p>
        </p:txBody>
      </p:sp>
      <p:sp>
        <p:nvSpPr>
          <p:cNvPr id="19" name="Abgerundetes Rechteck 18"/>
          <p:cNvSpPr/>
          <p:nvPr/>
        </p:nvSpPr>
        <p:spPr>
          <a:xfrm>
            <a:off x="722313" y="2511337"/>
            <a:ext cx="7215187" cy="3381463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CH" b="1" dirty="0">
              <a:solidFill>
                <a:srgbClr val="800000"/>
              </a:solidFill>
            </a:endParaRPr>
          </a:p>
          <a:p>
            <a:r>
              <a:rPr lang="de-CH" b="1" dirty="0">
                <a:solidFill>
                  <a:srgbClr val="800000"/>
                </a:solidFill>
              </a:rPr>
              <a:t>Termine 2020</a:t>
            </a:r>
          </a:p>
          <a:p>
            <a:r>
              <a:rPr lang="de-CH" b="1" dirty="0">
                <a:solidFill>
                  <a:srgbClr val="800000"/>
                </a:solidFill>
              </a:rPr>
              <a:t>Altersklasse 13, 15 und 17</a:t>
            </a:r>
          </a:p>
          <a:p>
            <a:endParaRPr lang="de-CH" dirty="0">
              <a:solidFill>
                <a:schemeClr val="tx1"/>
              </a:solidFill>
            </a:endParaRPr>
          </a:p>
          <a:p>
            <a:pPr marL="342900" indent="-342900">
              <a:buAutoNum type="arabicPeriod"/>
            </a:pPr>
            <a:r>
              <a:rPr lang="de-CH" dirty="0">
                <a:solidFill>
                  <a:schemeClr val="tx1"/>
                </a:solidFill>
              </a:rPr>
              <a:t>Runde 			16./17. Mai 2020					</a:t>
            </a:r>
          </a:p>
          <a:p>
            <a:pPr marL="342900" indent="-342900">
              <a:buAutoNum type="arabicPeriod"/>
            </a:pPr>
            <a:r>
              <a:rPr lang="de-CH" dirty="0">
                <a:solidFill>
                  <a:schemeClr val="tx1"/>
                </a:solidFill>
              </a:rPr>
              <a:t>Runde			23./24. Mai 2020			</a:t>
            </a:r>
          </a:p>
          <a:p>
            <a:pPr marL="342900" indent="-342900">
              <a:buAutoNum type="arabicPeriod"/>
            </a:pPr>
            <a:r>
              <a:rPr lang="de-CH" dirty="0">
                <a:solidFill>
                  <a:schemeClr val="tx1"/>
                </a:solidFill>
              </a:rPr>
              <a:t>Runde			30./31. Mai 2020				</a:t>
            </a:r>
          </a:p>
          <a:p>
            <a:pPr marL="342900" indent="-342900">
              <a:buAutoNum type="arabicPeriod"/>
            </a:pPr>
            <a:r>
              <a:rPr lang="de-CH" dirty="0">
                <a:solidFill>
                  <a:schemeClr val="tx1"/>
                </a:solidFill>
              </a:rPr>
              <a:t>Runde 	           	06./07. Juni 2020		</a:t>
            </a:r>
          </a:p>
          <a:p>
            <a:pPr marL="342900" indent="-342900">
              <a:buAutoNum type="arabicPeriod"/>
            </a:pPr>
            <a:r>
              <a:rPr lang="de-CH" dirty="0">
                <a:solidFill>
                  <a:schemeClr val="tx1"/>
                </a:solidFill>
              </a:rPr>
              <a:t>Runde 	             	13./14. Juni 2020</a:t>
            </a:r>
          </a:p>
          <a:p>
            <a:r>
              <a:rPr lang="de-CH" dirty="0">
                <a:solidFill>
                  <a:schemeClr val="tx1"/>
                </a:solidFill>
              </a:rPr>
              <a:t>FINALWOCHENENDE			</a:t>
            </a:r>
          </a:p>
          <a:p>
            <a:endParaRPr lang="de-CH" dirty="0">
              <a:solidFill>
                <a:schemeClr val="tx1"/>
              </a:solidFill>
            </a:endParaRPr>
          </a:p>
          <a:p>
            <a:r>
              <a:rPr lang="de-CH" dirty="0">
                <a:solidFill>
                  <a:schemeClr val="tx1"/>
                </a:solidFill>
              </a:rPr>
              <a:t>		</a:t>
            </a:r>
          </a:p>
        </p:txBody>
      </p:sp>
      <p:sp>
        <p:nvSpPr>
          <p:cNvPr id="22" name="Textfeld 21"/>
          <p:cNvSpPr txBox="1"/>
          <p:nvPr/>
        </p:nvSpPr>
        <p:spPr>
          <a:xfrm>
            <a:off x="396273" y="6153787"/>
            <a:ext cx="25189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de-CH" sz="1200" dirty="0"/>
          </a:p>
        </p:txBody>
      </p:sp>
      <p:sp>
        <p:nvSpPr>
          <p:cNvPr id="9" name="Titel 2"/>
          <p:cNvSpPr>
            <a:spLocks noGrp="1"/>
          </p:cNvSpPr>
          <p:nvPr>
            <p:ph type="title"/>
          </p:nvPr>
        </p:nvSpPr>
        <p:spPr>
          <a:xfrm>
            <a:off x="582976" y="533400"/>
            <a:ext cx="7772400" cy="1524000"/>
          </a:xfrm>
        </p:spPr>
        <p:txBody>
          <a:bodyPr>
            <a:normAutofit/>
          </a:bodyPr>
          <a:lstStyle/>
          <a:p>
            <a:pPr algn="l"/>
            <a:r>
              <a:rPr lang="de-DE" dirty="0">
                <a:solidFill>
                  <a:schemeClr val="tx1"/>
                </a:solidFill>
              </a:rPr>
              <a:t>Tennisliga Jugend</a:t>
            </a:r>
            <a:br>
              <a:rPr lang="de-DE" dirty="0">
                <a:solidFill>
                  <a:schemeClr val="tx1"/>
                </a:solidFill>
              </a:rPr>
            </a:br>
            <a:r>
              <a:rPr lang="de-DE" sz="2400" dirty="0">
                <a:solidFill>
                  <a:schemeClr val="tx1"/>
                </a:solidFill>
              </a:rPr>
              <a:t>Spieltermine</a:t>
            </a:r>
          </a:p>
        </p:txBody>
      </p:sp>
      <p:sp>
        <p:nvSpPr>
          <p:cNvPr id="8" name="Oval 3"/>
          <p:cNvSpPr/>
          <p:nvPr/>
        </p:nvSpPr>
        <p:spPr>
          <a:xfrm rot="2736633">
            <a:off x="4643335" y="2952953"/>
            <a:ext cx="3437373" cy="2214039"/>
          </a:xfrm>
          <a:prstGeom prst="ellipse">
            <a:avLst/>
          </a:prstGeom>
          <a:gradFill>
            <a:gsLst>
              <a:gs pos="0">
                <a:srgbClr val="69D0CB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rgbClr val="C00000"/>
                </a:solidFill>
              </a:rPr>
              <a:t>Veranstalter für Finaltag gesucht!</a:t>
            </a:r>
          </a:p>
          <a:p>
            <a:pPr algn="ctr"/>
            <a:r>
              <a:rPr lang="de-DE" dirty="0">
                <a:solidFill>
                  <a:srgbClr val="C00000"/>
                </a:solidFill>
              </a:rPr>
              <a:t>09.00 bis ca. 16.00 Uhr!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206" y="292593"/>
            <a:ext cx="2355170" cy="1764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5759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4000" b="1" dirty="0">
                <a:solidFill>
                  <a:schemeClr val="tx1"/>
                </a:solidFill>
              </a:rPr>
              <a:t>Tennisliga-Kids-News</a:t>
            </a:r>
          </a:p>
        </p:txBody>
      </p:sp>
      <p:pic>
        <p:nvPicPr>
          <p:cNvPr id="27" name="Bild 26"/>
          <p:cNvPicPr>
            <a:picLocks noChangeAspect="1"/>
          </p:cNvPicPr>
          <p:nvPr/>
        </p:nvPicPr>
        <p:blipFill rotWithShape="1">
          <a:blip r:embed="rId2"/>
          <a:srcRect b="44873"/>
          <a:stretch/>
        </p:blipFill>
        <p:spPr>
          <a:xfrm>
            <a:off x="260947" y="353531"/>
            <a:ext cx="1656754" cy="421448"/>
          </a:xfrm>
          <a:prstGeom prst="rect">
            <a:avLst/>
          </a:prstGeom>
        </p:spPr>
      </p:pic>
      <p:pic>
        <p:nvPicPr>
          <p:cNvPr id="5" name="Bild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8300" y="2403047"/>
            <a:ext cx="5998912" cy="3858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3220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1960301" y="549355"/>
            <a:ext cx="5147264" cy="1524000"/>
          </a:xfrm>
        </p:spPr>
        <p:txBody>
          <a:bodyPr>
            <a:normAutofit/>
          </a:bodyPr>
          <a:lstStyle/>
          <a:p>
            <a:r>
              <a:rPr lang="de-DE" sz="3800" dirty="0">
                <a:solidFill>
                  <a:schemeClr val="tx1"/>
                </a:solidFill>
              </a:rPr>
              <a:t>Tennisliga Kids </a:t>
            </a:r>
            <a:br>
              <a:rPr lang="de-DE" sz="3800" dirty="0">
                <a:solidFill>
                  <a:schemeClr val="tx1"/>
                </a:solidFill>
              </a:rPr>
            </a:br>
            <a:endParaRPr lang="de-DE" sz="2200" dirty="0">
              <a:solidFill>
                <a:schemeClr val="tx1"/>
              </a:solidFill>
            </a:endParaRPr>
          </a:p>
        </p:txBody>
      </p:sp>
      <p:sp>
        <p:nvSpPr>
          <p:cNvPr id="19" name="Abgerundetes Rechteck 18"/>
          <p:cNvSpPr/>
          <p:nvPr/>
        </p:nvSpPr>
        <p:spPr>
          <a:xfrm>
            <a:off x="455750" y="2625637"/>
            <a:ext cx="3966721" cy="3381463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CH" b="1" dirty="0">
                <a:solidFill>
                  <a:srgbClr val="800000"/>
                </a:solidFill>
              </a:rPr>
              <a:t>Termine 2020</a:t>
            </a:r>
          </a:p>
          <a:p>
            <a:r>
              <a:rPr lang="de-CH" b="1" dirty="0">
                <a:solidFill>
                  <a:srgbClr val="800000"/>
                </a:solidFill>
              </a:rPr>
              <a:t>Altersklasse 8</a:t>
            </a:r>
          </a:p>
          <a:p>
            <a:endParaRPr lang="de-CH" dirty="0">
              <a:solidFill>
                <a:schemeClr val="tx1"/>
              </a:solidFill>
            </a:endParaRPr>
          </a:p>
          <a:p>
            <a:pPr marL="342900" indent="-342900">
              <a:buAutoNum type="arabicPeriod"/>
            </a:pPr>
            <a:r>
              <a:rPr lang="de-CH" dirty="0">
                <a:solidFill>
                  <a:schemeClr val="tx1"/>
                </a:solidFill>
              </a:rPr>
              <a:t>Runde 		15. Mai 2020</a:t>
            </a:r>
          </a:p>
          <a:p>
            <a:pPr marL="342900" indent="-342900">
              <a:buAutoNum type="arabicPeriod"/>
            </a:pPr>
            <a:r>
              <a:rPr lang="de-CH" dirty="0">
                <a:solidFill>
                  <a:schemeClr val="tx1"/>
                </a:solidFill>
              </a:rPr>
              <a:t>Runde		05. Juni 2020</a:t>
            </a:r>
          </a:p>
          <a:p>
            <a:pPr marL="342900" indent="-342900">
              <a:buAutoNum type="arabicPeriod"/>
            </a:pPr>
            <a:r>
              <a:rPr lang="de-CH" dirty="0">
                <a:solidFill>
                  <a:schemeClr val="tx1"/>
                </a:solidFill>
              </a:rPr>
              <a:t>Runde FINALE	19. Juni 2020</a:t>
            </a:r>
          </a:p>
          <a:p>
            <a:endParaRPr lang="de-CH" dirty="0">
              <a:solidFill>
                <a:schemeClr val="tx1"/>
              </a:solidFill>
            </a:endParaRPr>
          </a:p>
          <a:p>
            <a:pPr algn="ctr"/>
            <a:endParaRPr lang="de-CH" dirty="0">
              <a:solidFill>
                <a:schemeClr val="tx1"/>
              </a:solidFill>
            </a:endParaRPr>
          </a:p>
        </p:txBody>
      </p:sp>
      <p:sp>
        <p:nvSpPr>
          <p:cNvPr id="22" name="Textfeld 21"/>
          <p:cNvSpPr txBox="1"/>
          <p:nvPr/>
        </p:nvSpPr>
        <p:spPr>
          <a:xfrm>
            <a:off x="396273" y="6153787"/>
            <a:ext cx="25189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de-CH" sz="1200" dirty="0"/>
          </a:p>
        </p:txBody>
      </p:sp>
      <p:sp>
        <p:nvSpPr>
          <p:cNvPr id="12" name="Abgerundetes Rechteck 11"/>
          <p:cNvSpPr/>
          <p:nvPr/>
        </p:nvSpPr>
        <p:spPr>
          <a:xfrm>
            <a:off x="4636486" y="2625637"/>
            <a:ext cx="4010364" cy="3381463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CH" b="1" dirty="0">
                <a:solidFill>
                  <a:srgbClr val="800000"/>
                </a:solidFill>
              </a:rPr>
              <a:t>Termine 2020</a:t>
            </a:r>
          </a:p>
          <a:p>
            <a:r>
              <a:rPr lang="de-CH" b="1" dirty="0">
                <a:solidFill>
                  <a:srgbClr val="800000"/>
                </a:solidFill>
              </a:rPr>
              <a:t>Altersklasse 10 und 11</a:t>
            </a:r>
          </a:p>
          <a:p>
            <a:endParaRPr lang="de-CH" b="1" dirty="0">
              <a:solidFill>
                <a:srgbClr val="800000"/>
              </a:solidFill>
            </a:endParaRPr>
          </a:p>
          <a:p>
            <a:r>
              <a:rPr lang="de-CH" b="1" dirty="0">
                <a:solidFill>
                  <a:srgbClr val="800000"/>
                </a:solidFill>
              </a:rPr>
              <a:t>Einteilung in Turnierspieler, Breitensportler und Anfänger</a:t>
            </a:r>
          </a:p>
          <a:p>
            <a:endParaRPr lang="de-CH" dirty="0">
              <a:solidFill>
                <a:schemeClr val="tx1"/>
              </a:solidFill>
            </a:endParaRPr>
          </a:p>
          <a:p>
            <a:r>
              <a:rPr lang="de-AT" dirty="0">
                <a:solidFill>
                  <a:schemeClr val="tx1"/>
                </a:solidFill>
              </a:rPr>
              <a:t>Termine wie Jugend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646" y="322217"/>
            <a:ext cx="2400000" cy="1800000"/>
          </a:xfrm>
          <a:prstGeom prst="rect">
            <a:avLst/>
          </a:prstGeom>
          <a:effectLst>
            <a:softEdge rad="88900"/>
          </a:effectLst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1132" y="322217"/>
            <a:ext cx="2400000" cy="1800000"/>
          </a:xfrm>
          <a:prstGeom prst="rect">
            <a:avLst/>
          </a:prstGeom>
          <a:effectLst>
            <a:softEdge rad="101600"/>
          </a:effectLst>
        </p:spPr>
      </p:pic>
    </p:spTree>
    <p:extLst>
      <p:ext uri="{BB962C8B-B14F-4D97-AF65-F5344CB8AC3E}">
        <p14:creationId xmlns:p14="http://schemas.microsoft.com/office/powerpoint/2010/main" val="19179102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722313" y="533400"/>
            <a:ext cx="5071097" cy="1524000"/>
          </a:xfrm>
        </p:spPr>
        <p:txBody>
          <a:bodyPr>
            <a:normAutofit/>
          </a:bodyPr>
          <a:lstStyle/>
          <a:p>
            <a:r>
              <a:rPr lang="de-DE" sz="3800" dirty="0">
                <a:solidFill>
                  <a:schemeClr val="tx1"/>
                </a:solidFill>
              </a:rPr>
              <a:t>Tennisliga KIDS 8 </a:t>
            </a:r>
            <a:br>
              <a:rPr lang="de-DE" sz="3800" dirty="0">
                <a:solidFill>
                  <a:schemeClr val="tx1"/>
                </a:solidFill>
              </a:rPr>
            </a:br>
            <a:endParaRPr lang="de-DE" sz="2200" dirty="0">
              <a:solidFill>
                <a:schemeClr val="tx1"/>
              </a:solidFill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3274456" y="6166850"/>
            <a:ext cx="25189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de-CH" sz="1200" dirty="0"/>
          </a:p>
        </p:txBody>
      </p:sp>
      <p:sp>
        <p:nvSpPr>
          <p:cNvPr id="19" name="Abgerundetes Rechteck 18"/>
          <p:cNvSpPr/>
          <p:nvPr/>
        </p:nvSpPr>
        <p:spPr>
          <a:xfrm>
            <a:off x="722313" y="2485749"/>
            <a:ext cx="7608887" cy="352135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de-CH" dirty="0">
                <a:solidFill>
                  <a:schemeClr val="tx1"/>
                </a:solidFill>
              </a:rPr>
              <a:t>Separate Ausschreibung wie bisher mit 3 Spielterminen,</a:t>
            </a:r>
          </a:p>
          <a:p>
            <a:pPr algn="just"/>
            <a:r>
              <a:rPr lang="de-CH" dirty="0">
                <a:solidFill>
                  <a:schemeClr val="tx1"/>
                </a:solidFill>
              </a:rPr>
              <a:t>nach Möglichkeit Jeder gegen Jeden! </a:t>
            </a:r>
          </a:p>
          <a:p>
            <a:pPr algn="just"/>
            <a:endParaRPr lang="de-CH" b="1" dirty="0">
              <a:solidFill>
                <a:schemeClr val="tx1"/>
              </a:solidFill>
            </a:endParaRPr>
          </a:p>
          <a:p>
            <a:pPr algn="just"/>
            <a:r>
              <a:rPr lang="de-CH" b="1" dirty="0">
                <a:solidFill>
                  <a:schemeClr val="tx1"/>
                </a:solidFill>
              </a:rPr>
              <a:t>Dafür benötigen wir für die ersten 2 Runden jeweils </a:t>
            </a:r>
          </a:p>
          <a:p>
            <a:pPr algn="just"/>
            <a:r>
              <a:rPr lang="de-CH" b="1" dirty="0">
                <a:solidFill>
                  <a:schemeClr val="tx1"/>
                </a:solidFill>
              </a:rPr>
              <a:t>2 Veranstalter für den Finaltag 1 Veranstalter</a:t>
            </a:r>
            <a:r>
              <a:rPr lang="de-CH" dirty="0">
                <a:solidFill>
                  <a:schemeClr val="tx1"/>
                </a:solidFill>
              </a:rPr>
              <a:t>!</a:t>
            </a:r>
          </a:p>
          <a:p>
            <a:pPr algn="just"/>
            <a:endParaRPr lang="de-CH" dirty="0">
              <a:solidFill>
                <a:schemeClr val="tx1"/>
              </a:solidFill>
            </a:endParaRPr>
          </a:p>
          <a:p>
            <a:pPr algn="just"/>
            <a:r>
              <a:rPr lang="de-CH" dirty="0">
                <a:solidFill>
                  <a:schemeClr val="tx1"/>
                </a:solidFill>
              </a:rPr>
              <a:t>Interessierte Vereine bitte melden!</a:t>
            </a:r>
          </a:p>
        </p:txBody>
      </p:sp>
      <p:sp>
        <p:nvSpPr>
          <p:cNvPr id="22" name="Textfeld 21"/>
          <p:cNvSpPr txBox="1"/>
          <p:nvPr/>
        </p:nvSpPr>
        <p:spPr>
          <a:xfrm>
            <a:off x="396273" y="6153787"/>
            <a:ext cx="25189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de-CH" sz="1200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3086" y="330926"/>
            <a:ext cx="2400000" cy="1800000"/>
          </a:xfrm>
          <a:prstGeom prst="rect">
            <a:avLst/>
          </a:prstGeom>
          <a:effectLst>
            <a:softEdge rad="88900"/>
          </a:effectLst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6723" y="2778034"/>
            <a:ext cx="1996099" cy="2661465"/>
          </a:xfrm>
          <a:prstGeom prst="rect">
            <a:avLst/>
          </a:prstGeom>
          <a:effectLst>
            <a:softEdge rad="88900"/>
          </a:effectLst>
        </p:spPr>
      </p:pic>
    </p:spTree>
    <p:extLst>
      <p:ext uri="{BB962C8B-B14F-4D97-AF65-F5344CB8AC3E}">
        <p14:creationId xmlns:p14="http://schemas.microsoft.com/office/powerpoint/2010/main" val="41572917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de-DE" sz="3800" dirty="0">
                <a:solidFill>
                  <a:schemeClr val="tx1"/>
                </a:solidFill>
              </a:rPr>
              <a:t>Tennisliga-Jugend-Sieger 2019</a:t>
            </a:r>
            <a:br>
              <a:rPr lang="de-DE" dirty="0">
                <a:solidFill>
                  <a:schemeClr val="tx1"/>
                </a:solidFill>
              </a:rPr>
            </a:br>
            <a:endParaRPr lang="de-DE" sz="2400" dirty="0">
              <a:solidFill>
                <a:schemeClr val="tx1"/>
              </a:solidFill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2529865" y="6166850"/>
            <a:ext cx="25189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de-CH" sz="1200" dirty="0"/>
          </a:p>
        </p:txBody>
      </p:sp>
      <p:sp>
        <p:nvSpPr>
          <p:cNvPr id="13" name="Textfeld 12"/>
          <p:cNvSpPr txBox="1"/>
          <p:nvPr/>
        </p:nvSpPr>
        <p:spPr>
          <a:xfrm>
            <a:off x="6233191" y="6166850"/>
            <a:ext cx="25189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de-CH" sz="1200" dirty="0"/>
          </a:p>
        </p:txBody>
      </p:sp>
      <p:sp>
        <p:nvSpPr>
          <p:cNvPr id="19" name="Abgerundetes Rechteck 18"/>
          <p:cNvSpPr/>
          <p:nvPr/>
        </p:nvSpPr>
        <p:spPr>
          <a:xfrm>
            <a:off x="814289" y="2377440"/>
            <a:ext cx="2518954" cy="173736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>
              <a:solidFill>
                <a:schemeClr val="tx1"/>
              </a:solidFill>
            </a:endParaRPr>
          </a:p>
          <a:p>
            <a:pPr algn="ctr"/>
            <a:endParaRPr lang="de-AT" dirty="0">
              <a:solidFill>
                <a:schemeClr val="tx1"/>
              </a:solidFill>
            </a:endParaRPr>
          </a:p>
          <a:p>
            <a:pPr algn="ctr"/>
            <a:endParaRPr lang="de-AT" dirty="0">
              <a:solidFill>
                <a:schemeClr val="tx1"/>
              </a:solidFill>
            </a:endParaRPr>
          </a:p>
          <a:p>
            <a:pPr algn="ctr"/>
            <a:endParaRPr lang="de-AT" dirty="0">
              <a:solidFill>
                <a:schemeClr val="tx1"/>
              </a:solidFill>
            </a:endParaRPr>
          </a:p>
          <a:p>
            <a:pPr algn="ctr"/>
            <a:endParaRPr lang="de-AT" sz="1400" dirty="0">
              <a:solidFill>
                <a:schemeClr val="tx1"/>
              </a:solidFill>
            </a:endParaRPr>
          </a:p>
          <a:p>
            <a:pPr algn="ctr"/>
            <a:r>
              <a:rPr lang="de-AT" sz="1200" dirty="0">
                <a:solidFill>
                  <a:schemeClr val="tx1"/>
                </a:solidFill>
              </a:rPr>
              <a:t>J13: TC Hard</a:t>
            </a:r>
          </a:p>
        </p:txBody>
      </p:sp>
      <p:sp>
        <p:nvSpPr>
          <p:cNvPr id="22" name="Textfeld 21"/>
          <p:cNvSpPr txBox="1"/>
          <p:nvPr/>
        </p:nvSpPr>
        <p:spPr>
          <a:xfrm>
            <a:off x="-348318" y="6153787"/>
            <a:ext cx="25189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de-CH" sz="1200" dirty="0"/>
          </a:p>
        </p:txBody>
      </p:sp>
      <p:sp>
        <p:nvSpPr>
          <p:cNvPr id="23" name="Abgerundetes Rechteck 22"/>
          <p:cNvSpPr/>
          <p:nvPr/>
        </p:nvSpPr>
        <p:spPr>
          <a:xfrm>
            <a:off x="3701179" y="4437038"/>
            <a:ext cx="2518954" cy="173736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>
              <a:solidFill>
                <a:schemeClr val="tx1"/>
              </a:solidFill>
            </a:endParaRPr>
          </a:p>
          <a:p>
            <a:pPr algn="ctr"/>
            <a:endParaRPr lang="de-AT" dirty="0">
              <a:solidFill>
                <a:schemeClr val="tx1"/>
              </a:solidFill>
            </a:endParaRPr>
          </a:p>
          <a:p>
            <a:pPr algn="ctr"/>
            <a:endParaRPr lang="de-AT" dirty="0">
              <a:solidFill>
                <a:schemeClr val="tx1"/>
              </a:solidFill>
            </a:endParaRPr>
          </a:p>
          <a:p>
            <a:pPr algn="ctr"/>
            <a:endParaRPr lang="de-AT" dirty="0">
              <a:solidFill>
                <a:schemeClr val="tx1"/>
              </a:solidFill>
            </a:endParaRPr>
          </a:p>
          <a:p>
            <a:pPr algn="ctr"/>
            <a:endParaRPr lang="de-AT" sz="1400" dirty="0">
              <a:solidFill>
                <a:schemeClr val="tx1"/>
              </a:solidFill>
            </a:endParaRPr>
          </a:p>
          <a:p>
            <a:pPr algn="ctr"/>
            <a:r>
              <a:rPr lang="de-AT" sz="1200" dirty="0">
                <a:solidFill>
                  <a:schemeClr val="tx1"/>
                </a:solidFill>
              </a:rPr>
              <a:t>J17w: TC Bludenz</a:t>
            </a:r>
          </a:p>
        </p:txBody>
      </p:sp>
      <p:sp>
        <p:nvSpPr>
          <p:cNvPr id="25" name="Abgerundetes Rechteck 24"/>
          <p:cNvSpPr/>
          <p:nvPr/>
        </p:nvSpPr>
        <p:spPr>
          <a:xfrm>
            <a:off x="822996" y="4423975"/>
            <a:ext cx="2518954" cy="173736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>
              <a:solidFill>
                <a:schemeClr val="tx1"/>
              </a:solidFill>
            </a:endParaRPr>
          </a:p>
          <a:p>
            <a:pPr algn="ctr"/>
            <a:endParaRPr lang="de-AT" dirty="0">
              <a:solidFill>
                <a:schemeClr val="tx1"/>
              </a:solidFill>
            </a:endParaRPr>
          </a:p>
          <a:p>
            <a:pPr algn="ctr"/>
            <a:endParaRPr lang="de-AT" dirty="0">
              <a:solidFill>
                <a:schemeClr val="tx1"/>
              </a:solidFill>
            </a:endParaRPr>
          </a:p>
          <a:p>
            <a:pPr algn="ctr"/>
            <a:endParaRPr lang="de-AT" dirty="0">
              <a:solidFill>
                <a:schemeClr val="tx1"/>
              </a:solidFill>
            </a:endParaRPr>
          </a:p>
          <a:p>
            <a:pPr algn="ctr"/>
            <a:endParaRPr lang="de-AT" sz="1400" dirty="0">
              <a:solidFill>
                <a:schemeClr val="tx1"/>
              </a:solidFill>
            </a:endParaRPr>
          </a:p>
          <a:p>
            <a:pPr algn="ctr"/>
            <a:r>
              <a:rPr lang="de-AT" sz="1200" dirty="0">
                <a:solidFill>
                  <a:schemeClr val="tx1"/>
                </a:solidFill>
              </a:rPr>
              <a:t>J17: TC Vorderland</a:t>
            </a:r>
          </a:p>
        </p:txBody>
      </p:sp>
      <p:sp>
        <p:nvSpPr>
          <p:cNvPr id="29" name="Abgerundetes Rechteck 28"/>
          <p:cNvSpPr/>
          <p:nvPr/>
        </p:nvSpPr>
        <p:spPr>
          <a:xfrm>
            <a:off x="6715481" y="3489982"/>
            <a:ext cx="1779232" cy="1802673"/>
          </a:xfrm>
          <a:prstGeom prst="roundRect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1200" b="1" dirty="0">
                <a:solidFill>
                  <a:schemeClr val="tx1"/>
                </a:solidFill>
              </a:rPr>
              <a:t>Danke an den TC Götzis für die tollen Rahmenbedingungen</a:t>
            </a:r>
          </a:p>
          <a:p>
            <a:pPr algn="ctr"/>
            <a:r>
              <a:rPr lang="de-CH" sz="1200" b="1" dirty="0">
                <a:solidFill>
                  <a:schemeClr val="tx1"/>
                </a:solidFill>
              </a:rPr>
              <a:t>beim Finaltag</a:t>
            </a:r>
          </a:p>
        </p:txBody>
      </p:sp>
      <p:sp>
        <p:nvSpPr>
          <p:cNvPr id="20" name="Abgerundetes Rechteck 19"/>
          <p:cNvSpPr/>
          <p:nvPr/>
        </p:nvSpPr>
        <p:spPr>
          <a:xfrm>
            <a:off x="3714242" y="2390503"/>
            <a:ext cx="2518954" cy="173736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>
              <a:solidFill>
                <a:schemeClr val="tx1"/>
              </a:solidFill>
            </a:endParaRPr>
          </a:p>
          <a:p>
            <a:pPr algn="ctr"/>
            <a:endParaRPr lang="de-AT" dirty="0">
              <a:solidFill>
                <a:schemeClr val="tx1"/>
              </a:solidFill>
            </a:endParaRPr>
          </a:p>
          <a:p>
            <a:pPr algn="ctr"/>
            <a:endParaRPr lang="de-AT" dirty="0">
              <a:solidFill>
                <a:schemeClr val="tx1"/>
              </a:solidFill>
            </a:endParaRPr>
          </a:p>
          <a:p>
            <a:pPr algn="ctr"/>
            <a:endParaRPr lang="de-AT" dirty="0">
              <a:solidFill>
                <a:schemeClr val="tx1"/>
              </a:solidFill>
            </a:endParaRPr>
          </a:p>
          <a:p>
            <a:pPr algn="ctr"/>
            <a:endParaRPr lang="de-AT" sz="1400" dirty="0">
              <a:solidFill>
                <a:schemeClr val="tx1"/>
              </a:solidFill>
            </a:endParaRPr>
          </a:p>
          <a:p>
            <a:pPr algn="ctr"/>
            <a:r>
              <a:rPr lang="de-AT" sz="1200" dirty="0">
                <a:solidFill>
                  <a:schemeClr val="tx1"/>
                </a:solidFill>
              </a:rPr>
              <a:t>J15: TC Bludenz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14" y="2491144"/>
            <a:ext cx="1890000" cy="1260000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878" y="2491144"/>
            <a:ext cx="1890000" cy="126000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14" y="4584612"/>
            <a:ext cx="1890000" cy="12600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878" y="4597675"/>
            <a:ext cx="1890000" cy="1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146398"/>
      </p:ext>
    </p:extLst>
  </p:cSld>
  <p:clrMapOvr>
    <a:masterClrMapping/>
  </p:clrMapOvr>
</p:sld>
</file>

<file path=ppt/theme/theme1.xml><?xml version="1.0" encoding="utf-8"?>
<a:theme xmlns:a="http://schemas.openxmlformats.org/drawingml/2006/main" name="Standarddesign">
  <a:themeElements>
    <a:clrScheme name="Graustuf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Standarddesign.thmx</Template>
  <TotalTime>0</TotalTime>
  <Words>364</Words>
  <Application>Microsoft Macintosh PowerPoint</Application>
  <PresentationFormat>Bildschirmpräsentation (4:3)</PresentationFormat>
  <Paragraphs>243</Paragraphs>
  <Slides>24</Slides>
  <Notes>5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24</vt:i4>
      </vt:variant>
    </vt:vector>
  </HeadingPairs>
  <TitlesOfParts>
    <vt:vector size="30" baseType="lpstr">
      <vt:lpstr>Arial</vt:lpstr>
      <vt:lpstr>Calibri</vt:lpstr>
      <vt:lpstr>Wingdings</vt:lpstr>
      <vt:lpstr>Wingdings 2</vt:lpstr>
      <vt:lpstr>Standarddesign</vt:lpstr>
      <vt:lpstr>Benutzerdefiniertes Design</vt:lpstr>
      <vt:lpstr>Tag des Vereinsfunktionärs</vt:lpstr>
      <vt:lpstr>Tennisliga-News</vt:lpstr>
      <vt:lpstr>Ablaufplanung Tennisliga Kids und Jugend  </vt:lpstr>
      <vt:lpstr>Tennisliga Jugend Spielberechtigung + Austragungsform</vt:lpstr>
      <vt:lpstr>Tennisliga Jugend Spieltermine</vt:lpstr>
      <vt:lpstr>Tennisliga-Kids-News</vt:lpstr>
      <vt:lpstr>Tennisliga Kids  </vt:lpstr>
      <vt:lpstr>Tennisliga KIDS 8  </vt:lpstr>
      <vt:lpstr>Tennisliga-Jugend-Sieger 2019 </vt:lpstr>
      <vt:lpstr>Tennisliga Kids Sieger 2019</vt:lpstr>
      <vt:lpstr>Pro-Kids-Groups</vt:lpstr>
      <vt:lpstr>ÖTV-Kids Coach  -  Martin Kondert VTV-Kids Coach  -  Maximilian Bodensteiner</vt:lpstr>
      <vt:lpstr>VTV-Pro-Kids-Groups Stand Juni 2019</vt:lpstr>
      <vt:lpstr>Pro-Kids-Groups Was steht noch an im Ländle 2019?</vt:lpstr>
      <vt:lpstr>Pro-Kids-Groups Was steht an beim ÖTV?</vt:lpstr>
      <vt:lpstr>Pro-Kids-Groups   -   Termine ÖTV</vt:lpstr>
      <vt:lpstr>Regionalkader</vt:lpstr>
      <vt:lpstr>Regionalkader</vt:lpstr>
      <vt:lpstr>Regionalkader</vt:lpstr>
      <vt:lpstr>Turnier-News</vt:lpstr>
      <vt:lpstr>Turnierlandschaft  Änderung ÖTV 2020 - Jugend</vt:lpstr>
      <vt:lpstr>Turnierlandschaft  ÖTV 2020 - Kids</vt:lpstr>
      <vt:lpstr>Kontakte</vt:lpstr>
      <vt:lpstr>… jetzt folgt eine Pause und wir freuen uns auf den Austausch mit euch... </vt:lpstr>
    </vt:vector>
  </TitlesOfParts>
  <Company>BHAK Bregenz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Vorarlberger Tennisverband</dc:creator>
  <cp:lastModifiedBy>Evelyn Ratt-Nenning</cp:lastModifiedBy>
  <cp:revision>280</cp:revision>
  <cp:lastPrinted>2019-10-09T15:10:35Z</cp:lastPrinted>
  <dcterms:created xsi:type="dcterms:W3CDTF">2013-09-30T12:19:32Z</dcterms:created>
  <dcterms:modified xsi:type="dcterms:W3CDTF">2019-10-15T06:43:00Z</dcterms:modified>
</cp:coreProperties>
</file>